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4"/>
  </p:notesMasterIdLst>
  <p:sldIdLst>
    <p:sldId id="256" r:id="rId2"/>
    <p:sldId id="257" r:id="rId3"/>
    <p:sldId id="258" r:id="rId4"/>
    <p:sldId id="276" r:id="rId5"/>
    <p:sldId id="259" r:id="rId6"/>
    <p:sldId id="260" r:id="rId7"/>
    <p:sldId id="261" r:id="rId8"/>
    <p:sldId id="291" r:id="rId9"/>
    <p:sldId id="292" r:id="rId10"/>
    <p:sldId id="293" r:id="rId11"/>
    <p:sldId id="294" r:id="rId12"/>
    <p:sldId id="295" r:id="rId13"/>
    <p:sldId id="296" r:id="rId14"/>
    <p:sldId id="297" r:id="rId15"/>
    <p:sldId id="298" r:id="rId16"/>
    <p:sldId id="299" r:id="rId17"/>
    <p:sldId id="300" r:id="rId18"/>
    <p:sldId id="301" r:id="rId19"/>
    <p:sldId id="303" r:id="rId20"/>
    <p:sldId id="302" r:id="rId21"/>
    <p:sldId id="262" r:id="rId22"/>
    <p:sldId id="263" r:id="rId23"/>
    <p:sldId id="264" r:id="rId24"/>
    <p:sldId id="265" r:id="rId25"/>
    <p:sldId id="304" r:id="rId26"/>
    <p:sldId id="266" r:id="rId27"/>
    <p:sldId id="267" r:id="rId28"/>
    <p:sldId id="305" r:id="rId29"/>
    <p:sldId id="306" r:id="rId30"/>
    <p:sldId id="307" r:id="rId31"/>
    <p:sldId id="308" r:id="rId32"/>
    <p:sldId id="316" r:id="rId33"/>
    <p:sldId id="317" r:id="rId34"/>
    <p:sldId id="309" r:id="rId35"/>
    <p:sldId id="318" r:id="rId36"/>
    <p:sldId id="319" r:id="rId37"/>
    <p:sldId id="268" r:id="rId38"/>
    <p:sldId id="311" r:id="rId39"/>
    <p:sldId id="312" r:id="rId40"/>
    <p:sldId id="269" r:id="rId41"/>
    <p:sldId id="323" r:id="rId42"/>
    <p:sldId id="324" r:id="rId43"/>
    <p:sldId id="310" r:id="rId44"/>
    <p:sldId id="313" r:id="rId45"/>
    <p:sldId id="270" r:id="rId46"/>
    <p:sldId id="314" r:id="rId47"/>
    <p:sldId id="320" r:id="rId48"/>
    <p:sldId id="321" r:id="rId49"/>
    <p:sldId id="322" r:id="rId50"/>
    <p:sldId id="315" r:id="rId51"/>
    <p:sldId id="326" r:id="rId52"/>
    <p:sldId id="277" r:id="rId53"/>
    <p:sldId id="327" r:id="rId54"/>
    <p:sldId id="328" r:id="rId55"/>
    <p:sldId id="329" r:id="rId56"/>
    <p:sldId id="330" r:id="rId57"/>
    <p:sldId id="332" r:id="rId58"/>
    <p:sldId id="333" r:id="rId59"/>
    <p:sldId id="334" r:id="rId60"/>
    <p:sldId id="335" r:id="rId61"/>
    <p:sldId id="336" r:id="rId62"/>
    <p:sldId id="337" r:id="rId63"/>
    <p:sldId id="338" r:id="rId64"/>
    <p:sldId id="339" r:id="rId65"/>
    <p:sldId id="340" r:id="rId66"/>
    <p:sldId id="341" r:id="rId67"/>
    <p:sldId id="342" r:id="rId68"/>
    <p:sldId id="343" r:id="rId69"/>
    <p:sldId id="344" r:id="rId70"/>
    <p:sldId id="278" r:id="rId71"/>
    <p:sldId id="345" r:id="rId72"/>
    <p:sldId id="346" r:id="rId73"/>
    <p:sldId id="347" r:id="rId74"/>
    <p:sldId id="348" r:id="rId75"/>
    <p:sldId id="279" r:id="rId76"/>
    <p:sldId id="349" r:id="rId77"/>
    <p:sldId id="350" r:id="rId78"/>
    <p:sldId id="280" r:id="rId79"/>
    <p:sldId id="351" r:id="rId80"/>
    <p:sldId id="281" r:id="rId81"/>
    <p:sldId id="282" r:id="rId82"/>
    <p:sldId id="283" r:id="rId83"/>
    <p:sldId id="284" r:id="rId84"/>
    <p:sldId id="356" r:id="rId85"/>
    <p:sldId id="285" r:id="rId86"/>
    <p:sldId id="286" r:id="rId87"/>
    <p:sldId id="272" r:id="rId88"/>
    <p:sldId id="273" r:id="rId89"/>
    <p:sldId id="274" r:id="rId90"/>
    <p:sldId id="275" r:id="rId91"/>
    <p:sldId id="288" r:id="rId92"/>
    <p:sldId id="289" r:id="rId93"/>
    <p:sldId id="290" r:id="rId94"/>
    <p:sldId id="357" r:id="rId95"/>
    <p:sldId id="358" r:id="rId96"/>
    <p:sldId id="360" r:id="rId97"/>
    <p:sldId id="362" r:id="rId98"/>
    <p:sldId id="363" r:id="rId99"/>
    <p:sldId id="364" r:id="rId100"/>
    <p:sldId id="365" r:id="rId101"/>
    <p:sldId id="366" r:id="rId102"/>
    <p:sldId id="367" r:id="rId103"/>
    <p:sldId id="368" r:id="rId104"/>
    <p:sldId id="369" r:id="rId105"/>
    <p:sldId id="370" r:id="rId106"/>
    <p:sldId id="371" r:id="rId107"/>
    <p:sldId id="372" r:id="rId108"/>
    <p:sldId id="373" r:id="rId109"/>
    <p:sldId id="374" r:id="rId110"/>
    <p:sldId id="375" r:id="rId111"/>
    <p:sldId id="376" r:id="rId112"/>
    <p:sldId id="377" r:id="rId113"/>
  </p:sldIdLst>
  <p:sldSz cx="9144000" cy="6858000" type="screen4x3"/>
  <p:notesSz cx="6858000" cy="9144000"/>
  <p:defaultTextStyle>
    <a:defPPr>
      <a:defRPr lang="hu-HU"/>
    </a:defPPr>
    <a:lvl1pPr algn="l" rtl="0" fontAlgn="base">
      <a:spcBef>
        <a:spcPct val="0"/>
      </a:spcBef>
      <a:spcAft>
        <a:spcPct val="0"/>
      </a:spcAft>
      <a:defRPr sz="2800" kern="1200">
        <a:solidFill>
          <a:schemeClr val="tx1"/>
        </a:solidFill>
        <a:latin typeface="Arial" charset="0"/>
        <a:ea typeface="+mn-ea"/>
        <a:cs typeface="+mn-cs"/>
      </a:defRPr>
    </a:lvl1pPr>
    <a:lvl2pPr marL="457200" algn="l" rtl="0" fontAlgn="base">
      <a:spcBef>
        <a:spcPct val="0"/>
      </a:spcBef>
      <a:spcAft>
        <a:spcPct val="0"/>
      </a:spcAft>
      <a:defRPr sz="2800" kern="1200">
        <a:solidFill>
          <a:schemeClr val="tx1"/>
        </a:solidFill>
        <a:latin typeface="Arial" charset="0"/>
        <a:ea typeface="+mn-ea"/>
        <a:cs typeface="+mn-cs"/>
      </a:defRPr>
    </a:lvl2pPr>
    <a:lvl3pPr marL="914400" algn="l" rtl="0" fontAlgn="base">
      <a:spcBef>
        <a:spcPct val="0"/>
      </a:spcBef>
      <a:spcAft>
        <a:spcPct val="0"/>
      </a:spcAft>
      <a:defRPr sz="2800" kern="1200">
        <a:solidFill>
          <a:schemeClr val="tx1"/>
        </a:solidFill>
        <a:latin typeface="Arial" charset="0"/>
        <a:ea typeface="+mn-ea"/>
        <a:cs typeface="+mn-cs"/>
      </a:defRPr>
    </a:lvl3pPr>
    <a:lvl4pPr marL="1371600" algn="l" rtl="0" fontAlgn="base">
      <a:spcBef>
        <a:spcPct val="0"/>
      </a:spcBef>
      <a:spcAft>
        <a:spcPct val="0"/>
      </a:spcAft>
      <a:defRPr sz="2800" kern="1200">
        <a:solidFill>
          <a:schemeClr val="tx1"/>
        </a:solidFill>
        <a:latin typeface="Arial" charset="0"/>
        <a:ea typeface="+mn-ea"/>
        <a:cs typeface="+mn-cs"/>
      </a:defRPr>
    </a:lvl4pPr>
    <a:lvl5pPr marL="1828800"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00"/>
    <a:srgbClr val="CC3300"/>
    <a:srgbClr val="FF9933"/>
    <a:srgbClr val="CC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3" d="100"/>
          <a:sy n="73" d="100"/>
        </p:scale>
        <p:origin x="-1296"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71.wmf"/><Relationship Id="rId1" Type="http://schemas.openxmlformats.org/officeDocument/2006/relationships/image" Target="../media/image163.jpe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72.wmf"/><Relationship Id="rId1" Type="http://schemas.openxmlformats.org/officeDocument/2006/relationships/image" Target="../media/image163.jpe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73.wmf"/><Relationship Id="rId1" Type="http://schemas.openxmlformats.org/officeDocument/2006/relationships/image" Target="../media/image163.jpe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image" Target="../media/image11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image" Target="../media/image132.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64.wmf"/><Relationship Id="rId1" Type="http://schemas.openxmlformats.org/officeDocument/2006/relationships/image" Target="../media/image163.jpe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image" Target="../media/image163.jpeg"/><Relationship Id="rId1" Type="http://schemas.openxmlformats.org/officeDocument/2006/relationships/image" Target="../media/image165.wmf"/><Relationship Id="rId6" Type="http://schemas.openxmlformats.org/officeDocument/2006/relationships/image" Target="../media/image169.wmf"/><Relationship Id="rId5" Type="http://schemas.openxmlformats.org/officeDocument/2006/relationships/image" Target="../media/image168.wmf"/><Relationship Id="rId4" Type="http://schemas.openxmlformats.org/officeDocument/2006/relationships/image" Target="../media/image1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hu-HU"/>
          </a:p>
        </p:txBody>
      </p:sp>
      <p:sp>
        <p:nvSpPr>
          <p:cNvPr id="1208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hu-HU"/>
          </a:p>
        </p:txBody>
      </p:sp>
      <p:sp>
        <p:nvSpPr>
          <p:cNvPr id="104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208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u-HU" noProof="0" smtClean="0"/>
              <a:t>Mintaszöveg szerkesztése</a:t>
            </a:r>
          </a:p>
          <a:p>
            <a:pPr lvl="1"/>
            <a:r>
              <a:rPr lang="hu-HU" noProof="0" smtClean="0"/>
              <a:t>Második szint</a:t>
            </a:r>
          </a:p>
          <a:p>
            <a:pPr lvl="2"/>
            <a:r>
              <a:rPr lang="hu-HU" noProof="0" smtClean="0"/>
              <a:t>Harmadik szint</a:t>
            </a:r>
          </a:p>
          <a:p>
            <a:pPr lvl="3"/>
            <a:r>
              <a:rPr lang="hu-HU" noProof="0" smtClean="0"/>
              <a:t>Negyedik szint</a:t>
            </a:r>
          </a:p>
          <a:p>
            <a:pPr lvl="4"/>
            <a:r>
              <a:rPr lang="hu-HU" noProof="0" smtClean="0"/>
              <a:t>Ötödik szint</a:t>
            </a:r>
          </a:p>
        </p:txBody>
      </p:sp>
      <p:sp>
        <p:nvSpPr>
          <p:cNvPr id="1208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hu-HU"/>
          </a:p>
        </p:txBody>
      </p:sp>
      <p:sp>
        <p:nvSpPr>
          <p:cNvPr id="1208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361EC7E-F0BA-4580-9193-C6E4A0AD11D1}" type="slidenum">
              <a:rPr lang="hu-HU"/>
              <a:pPr>
                <a:defRPr/>
              </a:pPr>
              <a:t>‹#›</a:t>
            </a:fld>
            <a:endParaRPr lang="hu-H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1CDC8A25-8441-42B9-9373-037B4F590B1F}" type="slidenum">
              <a:rPr lang="hu-HU" smtClean="0"/>
              <a:pPr/>
              <a:t>1</a:t>
            </a:fld>
            <a:endParaRPr lang="hu-HU"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3E5126DE-AA67-4970-9E67-B1BE08D075BC}" type="slidenum">
              <a:rPr lang="hu-HU" smtClean="0"/>
              <a:pPr/>
              <a:t>10</a:t>
            </a:fld>
            <a:endParaRPr lang="hu-HU"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15252E8C-9831-4C8D-9703-8466670BDC75}" type="slidenum">
              <a:rPr lang="hu-HU" smtClean="0"/>
              <a:pPr/>
              <a:t>100</a:t>
            </a:fld>
            <a:endParaRPr lang="hu-HU"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112939E8-92A5-4591-ACEF-068FCAACC652}" type="slidenum">
              <a:rPr lang="hu-HU" smtClean="0"/>
              <a:pPr/>
              <a:t>101</a:t>
            </a:fld>
            <a:endParaRPr lang="hu-HU"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BC0F3130-6BF6-49EB-920B-B116F8C87818}" type="slidenum">
              <a:rPr lang="hu-HU" smtClean="0"/>
              <a:pPr/>
              <a:t>102</a:t>
            </a:fld>
            <a:endParaRPr lang="hu-HU"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235C2F7B-66D1-4A4E-B324-68C94F7E9907}" type="slidenum">
              <a:rPr lang="hu-HU" smtClean="0"/>
              <a:pPr/>
              <a:t>103</a:t>
            </a:fld>
            <a:endParaRPr lang="hu-HU"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9935EC18-D796-486F-9002-5BE1DC508A11}" type="slidenum">
              <a:rPr lang="hu-HU" smtClean="0"/>
              <a:pPr/>
              <a:t>104</a:t>
            </a:fld>
            <a:endParaRPr lang="hu-HU"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3C6F4919-0EAD-4B83-BE80-2B31EC4A0B5B}" type="slidenum">
              <a:rPr lang="hu-HU" smtClean="0"/>
              <a:pPr/>
              <a:t>105</a:t>
            </a:fld>
            <a:endParaRPr lang="hu-HU"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76F415F4-3D2F-49A1-995D-8A8CD7CFE066}" type="slidenum">
              <a:rPr lang="hu-HU" smtClean="0"/>
              <a:pPr/>
              <a:t>106</a:t>
            </a:fld>
            <a:endParaRPr lang="hu-HU"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D594985C-1B34-4CC2-BF58-EA3B0337DF86}" type="slidenum">
              <a:rPr lang="hu-HU" smtClean="0"/>
              <a:pPr/>
              <a:t>107</a:t>
            </a:fld>
            <a:endParaRPr lang="hu-HU"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E1A09160-D397-47FF-BC90-4113B603BA05}" type="slidenum">
              <a:rPr lang="hu-HU" smtClean="0"/>
              <a:pPr/>
              <a:t>108</a:t>
            </a:fld>
            <a:endParaRPr lang="hu-HU"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7E3363BC-722C-4A43-8A2B-7FCAEF59291D}" type="slidenum">
              <a:rPr lang="hu-HU" smtClean="0"/>
              <a:pPr/>
              <a:t>109</a:t>
            </a:fld>
            <a:endParaRPr lang="hu-HU"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5F340F63-8E0D-4D37-BF90-CB523081ABD9}" type="slidenum">
              <a:rPr lang="hu-HU" smtClean="0"/>
              <a:pPr/>
              <a:t>11</a:t>
            </a:fld>
            <a:endParaRPr lang="hu-HU"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57EC3058-AE74-431D-BC13-3C3DFC85853D}" type="slidenum">
              <a:rPr lang="hu-HU" smtClean="0"/>
              <a:pPr/>
              <a:t>110</a:t>
            </a:fld>
            <a:endParaRPr lang="hu-HU"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8DB72C38-8035-451C-934E-3954844EAF76}" type="slidenum">
              <a:rPr lang="hu-HU" smtClean="0"/>
              <a:pPr/>
              <a:t>111</a:t>
            </a:fld>
            <a:endParaRPr lang="hu-HU"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1B171BF7-ECF3-4D69-9245-68101A15ABE3}" type="slidenum">
              <a:rPr lang="hu-HU" smtClean="0"/>
              <a:pPr/>
              <a:t>112</a:t>
            </a:fld>
            <a:endParaRPr lang="hu-HU"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6F8BBF46-0996-4FFE-A501-DA7EBD1B5E85}" type="slidenum">
              <a:rPr lang="hu-HU" smtClean="0"/>
              <a:pPr/>
              <a:t>12</a:t>
            </a:fld>
            <a:endParaRPr lang="hu-HU"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6A444702-495E-46D8-836B-0E066A3E7BEF}" type="slidenum">
              <a:rPr lang="hu-HU" smtClean="0"/>
              <a:pPr/>
              <a:t>13</a:t>
            </a:fld>
            <a:endParaRPr lang="hu-HU"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391FB8F1-DF1F-414E-811E-5C85204F1B52}" type="slidenum">
              <a:rPr lang="hu-HU" smtClean="0"/>
              <a:pPr/>
              <a:t>14</a:t>
            </a:fld>
            <a:endParaRPr lang="hu-HU"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6CCD047D-8E48-48D3-B516-C312D7C2911A}" type="slidenum">
              <a:rPr lang="hu-HU" smtClean="0"/>
              <a:pPr/>
              <a:t>15</a:t>
            </a:fld>
            <a:endParaRPr lang="hu-HU"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27A7605B-F1ED-46B1-978D-B82E76848DD5}" type="slidenum">
              <a:rPr lang="hu-HU" smtClean="0"/>
              <a:pPr/>
              <a:t>16</a:t>
            </a:fld>
            <a:endParaRPr lang="hu-HU"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D5FD3B16-5278-456F-A357-5DE365729900}" type="slidenum">
              <a:rPr lang="hu-HU" smtClean="0"/>
              <a:pPr/>
              <a:t>17</a:t>
            </a:fld>
            <a:endParaRPr lang="hu-HU"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51406798-49D3-4B55-AE29-D0273A95CA08}" type="slidenum">
              <a:rPr lang="hu-HU" smtClean="0"/>
              <a:pPr/>
              <a:t>18</a:t>
            </a:fld>
            <a:endParaRPr lang="hu-HU"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F01A880D-BE15-40E2-8D1F-5A4DA488C8AB}" type="slidenum">
              <a:rPr lang="hu-HU" smtClean="0"/>
              <a:pPr/>
              <a:t>19</a:t>
            </a:fld>
            <a:endParaRPr lang="hu-HU"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4F4581F1-BA6B-446B-8B86-3C5CC184D29F}" type="slidenum">
              <a:rPr lang="hu-HU" smtClean="0"/>
              <a:pPr/>
              <a:t>2</a:t>
            </a:fld>
            <a:endParaRPr lang="hu-HU"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26389CBB-6D5B-4B3D-8884-9492C370995C}" type="slidenum">
              <a:rPr lang="hu-HU" smtClean="0"/>
              <a:pPr/>
              <a:t>20</a:t>
            </a:fld>
            <a:endParaRPr lang="hu-HU"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13C2203A-C740-4D0A-ABCA-E7D4AEBD0995}" type="slidenum">
              <a:rPr lang="hu-HU" smtClean="0"/>
              <a:pPr/>
              <a:t>21</a:t>
            </a:fld>
            <a:endParaRPr lang="hu-HU"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BC061753-65BD-459C-8F33-81A53499851F}" type="slidenum">
              <a:rPr lang="hu-HU" smtClean="0"/>
              <a:pPr/>
              <a:t>22</a:t>
            </a:fld>
            <a:endParaRPr lang="hu-HU"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B20D79DB-11D0-4FCE-BFBE-6A18DF727E42}" type="slidenum">
              <a:rPr lang="hu-HU" smtClean="0"/>
              <a:pPr/>
              <a:t>23</a:t>
            </a:fld>
            <a:endParaRPr lang="hu-HU"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74CD8661-C3CA-43AB-88A8-ED05584E7CC8}" type="slidenum">
              <a:rPr lang="hu-HU" smtClean="0"/>
              <a:pPr/>
              <a:t>24</a:t>
            </a:fld>
            <a:endParaRPr lang="hu-HU"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E773A114-7B61-4D1A-9FC4-14EF5CCB0FB4}" type="slidenum">
              <a:rPr lang="hu-HU" smtClean="0"/>
              <a:pPr/>
              <a:t>25</a:t>
            </a:fld>
            <a:endParaRPr lang="hu-HU"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E7A6CFB0-E69F-442B-8FF3-56DE0C279EB3}" type="slidenum">
              <a:rPr lang="hu-HU" smtClean="0"/>
              <a:pPr/>
              <a:t>26</a:t>
            </a:fld>
            <a:endParaRPr lang="hu-HU"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1F8C5D9F-A891-4B5C-8243-78F0E82D40F9}" type="slidenum">
              <a:rPr lang="hu-HU" smtClean="0"/>
              <a:pPr/>
              <a:t>27</a:t>
            </a:fld>
            <a:endParaRPr lang="hu-HU"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B9694675-FA7B-4B43-9D6F-03DA11171AC7}" type="slidenum">
              <a:rPr lang="hu-HU" smtClean="0"/>
              <a:pPr/>
              <a:t>28</a:t>
            </a:fld>
            <a:endParaRPr lang="hu-HU"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640D991E-BFF3-43F0-A4E1-25EC1B1B7CB9}" type="slidenum">
              <a:rPr lang="hu-HU" smtClean="0"/>
              <a:pPr/>
              <a:t>29</a:t>
            </a:fld>
            <a:endParaRPr lang="hu-HU"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EE3CC7E9-3871-495A-93B5-3CD0F03875F8}" type="slidenum">
              <a:rPr lang="hu-HU" smtClean="0"/>
              <a:pPr/>
              <a:t>3</a:t>
            </a:fld>
            <a:endParaRPr lang="hu-HU"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E700E79B-6AFC-4B31-B284-CA21EA86B91B}" type="slidenum">
              <a:rPr lang="hu-HU" smtClean="0"/>
              <a:pPr/>
              <a:t>30</a:t>
            </a:fld>
            <a:endParaRPr lang="hu-HU"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B5CA2F40-5B19-4FBB-ACAE-17CD8CFEC04C}" type="slidenum">
              <a:rPr lang="hu-HU" smtClean="0"/>
              <a:pPr/>
              <a:t>31</a:t>
            </a:fld>
            <a:endParaRPr lang="hu-HU"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D8F5034D-FEBA-43EE-93AF-927AF9C87C83}" type="slidenum">
              <a:rPr lang="hu-HU" smtClean="0"/>
              <a:pPr/>
              <a:t>32</a:t>
            </a:fld>
            <a:endParaRPr lang="hu-HU"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48BD6977-6D49-4D7C-9D19-6355173E4098}" type="slidenum">
              <a:rPr lang="hu-HU" smtClean="0"/>
              <a:pPr/>
              <a:t>33</a:t>
            </a:fld>
            <a:endParaRPr lang="hu-HU"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649BA7FF-C8AF-4731-B7D1-5C6DF018D9F5}" type="slidenum">
              <a:rPr lang="hu-HU" smtClean="0"/>
              <a:pPr/>
              <a:t>34</a:t>
            </a:fld>
            <a:endParaRPr lang="hu-HU"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8E0C358F-CD45-40C8-B56F-2CD654E3343E}" type="slidenum">
              <a:rPr lang="hu-HU" smtClean="0"/>
              <a:pPr/>
              <a:t>35</a:t>
            </a:fld>
            <a:endParaRPr lang="hu-HU"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9532B3D2-8AC1-4A3B-BB41-7DFC13197531}" type="slidenum">
              <a:rPr lang="hu-HU" smtClean="0"/>
              <a:pPr/>
              <a:t>36</a:t>
            </a:fld>
            <a:endParaRPr lang="hu-HU"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18AA55F6-F9F9-46D1-936C-0686D871E2C9}" type="slidenum">
              <a:rPr lang="hu-HU" smtClean="0"/>
              <a:pPr/>
              <a:t>37</a:t>
            </a:fld>
            <a:endParaRPr lang="hu-HU"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D658CB1B-7713-4437-BC06-5979FC396F9D}" type="slidenum">
              <a:rPr lang="hu-HU" smtClean="0"/>
              <a:pPr/>
              <a:t>38</a:t>
            </a:fld>
            <a:endParaRPr lang="hu-HU"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644BF8B5-BF6A-4759-BCEA-D08CE61D06DA}" type="slidenum">
              <a:rPr lang="hu-HU" smtClean="0"/>
              <a:pPr/>
              <a:t>39</a:t>
            </a:fld>
            <a:endParaRPr lang="hu-HU"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D3C55F3A-1015-469E-95AF-673A1DD8637E}" type="slidenum">
              <a:rPr lang="hu-HU" smtClean="0"/>
              <a:pPr/>
              <a:t>4</a:t>
            </a:fld>
            <a:endParaRPr lang="hu-HU"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7E0FA178-3FBA-4664-BC50-346D5FAF870C}" type="slidenum">
              <a:rPr lang="hu-HU" smtClean="0"/>
              <a:pPr/>
              <a:t>40</a:t>
            </a:fld>
            <a:endParaRPr lang="hu-HU"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E3FD4E51-B01B-44CD-AA3D-1C56C7AB0AC3}" type="slidenum">
              <a:rPr lang="hu-HU" smtClean="0"/>
              <a:pPr/>
              <a:t>41</a:t>
            </a:fld>
            <a:endParaRPr lang="hu-HU"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BDCF4E0E-0661-4912-BB03-D1EDE303ECDE}" type="slidenum">
              <a:rPr lang="hu-HU" smtClean="0"/>
              <a:pPr/>
              <a:t>42</a:t>
            </a:fld>
            <a:endParaRPr lang="hu-HU"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A562C8AC-AE1B-4466-A49A-C11CCE2E6342}" type="slidenum">
              <a:rPr lang="hu-HU" smtClean="0"/>
              <a:pPr/>
              <a:t>43</a:t>
            </a:fld>
            <a:endParaRPr lang="hu-HU"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E7F9C3E5-A219-4E0A-871F-2DE76EEB8CF6}" type="slidenum">
              <a:rPr lang="hu-HU" smtClean="0"/>
              <a:pPr/>
              <a:t>44</a:t>
            </a:fld>
            <a:endParaRPr lang="hu-HU"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1F510EC4-495F-4FB5-9551-339451D019B2}" type="slidenum">
              <a:rPr lang="hu-HU" smtClean="0"/>
              <a:pPr/>
              <a:t>45</a:t>
            </a:fld>
            <a:endParaRPr lang="hu-HU"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036ED297-C264-44B1-808F-585767F0910F}" type="slidenum">
              <a:rPr lang="hu-HU" smtClean="0"/>
              <a:pPr/>
              <a:t>46</a:t>
            </a:fld>
            <a:endParaRPr lang="hu-HU"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DF6F81D9-3E9D-479D-AD1E-B82355A0A2D8}" type="slidenum">
              <a:rPr lang="hu-HU" smtClean="0"/>
              <a:pPr/>
              <a:t>47</a:t>
            </a:fld>
            <a:endParaRPr lang="hu-HU"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AFCA2984-C26B-4FD4-A567-C40D9867A561}" type="slidenum">
              <a:rPr lang="hu-HU" smtClean="0"/>
              <a:pPr/>
              <a:t>48</a:t>
            </a:fld>
            <a:endParaRPr lang="hu-HU"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7B9492B6-445B-4585-9577-3EC049B1B437}" type="slidenum">
              <a:rPr lang="hu-HU" smtClean="0"/>
              <a:pPr/>
              <a:t>49</a:t>
            </a:fld>
            <a:endParaRPr lang="hu-HU"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2218BD26-FF00-45F7-9BD2-86FEFC22BE7E}" type="slidenum">
              <a:rPr lang="hu-HU" smtClean="0"/>
              <a:pPr/>
              <a:t>5</a:t>
            </a:fld>
            <a:endParaRPr lang="hu-HU"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D0F89470-3A86-4E08-8C8B-AADFDB71903A}" type="slidenum">
              <a:rPr lang="hu-HU" smtClean="0"/>
              <a:pPr/>
              <a:t>50</a:t>
            </a:fld>
            <a:endParaRPr lang="hu-HU"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693FE41F-8A03-41D0-B460-9975FCF9CC42}" type="slidenum">
              <a:rPr lang="hu-HU" smtClean="0"/>
              <a:pPr/>
              <a:t>51</a:t>
            </a:fld>
            <a:endParaRPr lang="hu-HU"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739F6D30-D3F9-4EFA-92C2-D4D21F1CB277}" type="slidenum">
              <a:rPr lang="hu-HU" smtClean="0"/>
              <a:pPr/>
              <a:t>52</a:t>
            </a:fld>
            <a:endParaRPr lang="hu-HU"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11B54DA2-E28E-4A49-A19D-FCECF8E60484}" type="slidenum">
              <a:rPr lang="hu-HU" smtClean="0"/>
              <a:pPr/>
              <a:t>53</a:t>
            </a:fld>
            <a:endParaRPr lang="hu-HU"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FC5BCDDE-4A84-4384-9758-3298DDACB036}" type="slidenum">
              <a:rPr lang="hu-HU" smtClean="0"/>
              <a:pPr/>
              <a:t>54</a:t>
            </a:fld>
            <a:endParaRPr lang="hu-HU"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D7995C52-70B2-4AA4-9E0C-8F50DB48CE25}" type="slidenum">
              <a:rPr lang="hu-HU" smtClean="0"/>
              <a:pPr/>
              <a:t>55</a:t>
            </a:fld>
            <a:endParaRPr lang="hu-HU"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906F94E2-954B-4F02-86D0-76D21D478FEA}" type="slidenum">
              <a:rPr lang="hu-HU" smtClean="0"/>
              <a:pPr/>
              <a:t>56</a:t>
            </a:fld>
            <a:endParaRPr lang="hu-HU"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675CDF6F-9A70-40BE-9B2B-7ADAF8F6F7FD}" type="slidenum">
              <a:rPr lang="hu-HU" smtClean="0"/>
              <a:pPr/>
              <a:t>57</a:t>
            </a:fld>
            <a:endParaRPr lang="hu-HU"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849FB65A-F74A-4108-A538-4183F7B9F06A}" type="slidenum">
              <a:rPr lang="hu-HU" smtClean="0"/>
              <a:pPr/>
              <a:t>58</a:t>
            </a:fld>
            <a:endParaRPr lang="hu-HU"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59E84911-5E86-4EA5-9A50-87A3C6BCCB08}" type="slidenum">
              <a:rPr lang="hu-HU" smtClean="0"/>
              <a:pPr/>
              <a:t>59</a:t>
            </a:fld>
            <a:endParaRPr lang="hu-HU"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642B4C83-EAC4-4209-A1B3-5FB6E5B2111A}" type="slidenum">
              <a:rPr lang="hu-HU" smtClean="0"/>
              <a:pPr/>
              <a:t>6</a:t>
            </a:fld>
            <a:endParaRPr lang="hu-HU"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8172F7F8-FDD7-4B81-B9C2-660F4B50D108}" type="slidenum">
              <a:rPr lang="hu-HU" smtClean="0"/>
              <a:pPr/>
              <a:t>60</a:t>
            </a:fld>
            <a:endParaRPr lang="hu-HU"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92E495C5-A3C3-4A6B-A7A3-A60D42415040}" type="slidenum">
              <a:rPr lang="hu-HU" smtClean="0"/>
              <a:pPr/>
              <a:t>61</a:t>
            </a:fld>
            <a:endParaRPr lang="hu-HU"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FAB5279E-26D9-443F-9DEE-C6B0C827368C}" type="slidenum">
              <a:rPr lang="hu-HU" smtClean="0"/>
              <a:pPr/>
              <a:t>62</a:t>
            </a:fld>
            <a:endParaRPr lang="hu-HU"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3B9D3A1F-9782-4454-AACF-95C034D4B7C2}" type="slidenum">
              <a:rPr lang="hu-HU" smtClean="0"/>
              <a:pPr/>
              <a:t>63</a:t>
            </a:fld>
            <a:endParaRPr lang="hu-HU"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D157F630-AFC1-4D72-9A25-F64DF7E3C081}" type="slidenum">
              <a:rPr lang="hu-HU" smtClean="0"/>
              <a:pPr/>
              <a:t>64</a:t>
            </a:fld>
            <a:endParaRPr lang="hu-HU"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BFAC4CBF-8A90-4114-A790-0A1F62B6652E}" type="slidenum">
              <a:rPr lang="hu-HU" smtClean="0"/>
              <a:pPr/>
              <a:t>65</a:t>
            </a:fld>
            <a:endParaRPr lang="hu-HU"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C2F8FEBE-D7D5-470B-80E8-2CCFB3516F8B}" type="slidenum">
              <a:rPr lang="hu-HU" smtClean="0"/>
              <a:pPr/>
              <a:t>66</a:t>
            </a:fld>
            <a:endParaRPr lang="hu-HU"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8A45A159-8DCB-4D8C-A2CE-F475FA3B9976}" type="slidenum">
              <a:rPr lang="hu-HU" smtClean="0"/>
              <a:pPr/>
              <a:t>67</a:t>
            </a:fld>
            <a:endParaRPr lang="hu-HU"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9D4651AD-5C07-4B8B-B20B-CAA09AB73A47}" type="slidenum">
              <a:rPr lang="hu-HU" smtClean="0"/>
              <a:pPr/>
              <a:t>68</a:t>
            </a:fld>
            <a:endParaRPr lang="hu-HU"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1865F7F4-D56E-432A-A961-6EDD13E4E8A9}" type="slidenum">
              <a:rPr lang="hu-HU" smtClean="0"/>
              <a:pPr/>
              <a:t>69</a:t>
            </a:fld>
            <a:endParaRPr lang="hu-HU"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C7FC22EB-A891-4EDA-9589-CE2AACEAF398}" type="slidenum">
              <a:rPr lang="hu-HU" smtClean="0"/>
              <a:pPr/>
              <a:t>7</a:t>
            </a:fld>
            <a:endParaRPr lang="hu-HU"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01BA3D32-D083-45B0-9FBB-4BBB9D4F2F2A}" type="slidenum">
              <a:rPr lang="hu-HU" smtClean="0"/>
              <a:pPr/>
              <a:t>70</a:t>
            </a:fld>
            <a:endParaRPr lang="hu-HU" smtClean="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4780D175-A0AB-4D3F-AA45-0E356AECB54E}" type="slidenum">
              <a:rPr lang="hu-HU" smtClean="0"/>
              <a:pPr/>
              <a:t>71</a:t>
            </a:fld>
            <a:endParaRPr lang="hu-HU"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17B583E9-3CB4-46D2-8A4B-787B64626495}" type="slidenum">
              <a:rPr lang="hu-HU" smtClean="0"/>
              <a:pPr/>
              <a:t>72</a:t>
            </a:fld>
            <a:endParaRPr lang="hu-HU"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5D56C6DC-FB1B-4C55-8FF9-AFED0456AB21}" type="slidenum">
              <a:rPr lang="hu-HU" smtClean="0"/>
              <a:pPr/>
              <a:t>73</a:t>
            </a:fld>
            <a:endParaRPr lang="hu-HU" smtClean="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3315291B-9F01-4038-BF3D-A696AEC7D849}" type="slidenum">
              <a:rPr lang="hu-HU" smtClean="0"/>
              <a:pPr/>
              <a:t>74</a:t>
            </a:fld>
            <a:endParaRPr lang="hu-HU"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843A6A46-212F-414A-BB77-91177220AAD4}" type="slidenum">
              <a:rPr lang="hu-HU" smtClean="0"/>
              <a:pPr/>
              <a:t>75</a:t>
            </a:fld>
            <a:endParaRPr lang="hu-HU"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455CDA75-FBC8-40CD-B7D6-4604C7989A8D}" type="slidenum">
              <a:rPr lang="hu-HU" smtClean="0"/>
              <a:pPr/>
              <a:t>76</a:t>
            </a:fld>
            <a:endParaRPr lang="hu-HU"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3D8046B1-DF00-4D93-8448-2C7CB8BC3C37}" type="slidenum">
              <a:rPr lang="hu-HU" smtClean="0"/>
              <a:pPr/>
              <a:t>77</a:t>
            </a:fld>
            <a:endParaRPr lang="hu-HU" smtClean="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D21521B4-D876-4B50-8DEF-F634A7430A6A}" type="slidenum">
              <a:rPr lang="hu-HU" smtClean="0"/>
              <a:pPr/>
              <a:t>78</a:t>
            </a:fld>
            <a:endParaRPr lang="hu-HU" smtClean="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EAD0C8CB-6991-4B9B-A408-AF8D782DB309}" type="slidenum">
              <a:rPr lang="hu-HU" smtClean="0"/>
              <a:pPr/>
              <a:t>79</a:t>
            </a:fld>
            <a:endParaRPr lang="hu-HU" smtClean="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93F757CF-D7C1-49C2-921F-AB2CCC5D53B5}" type="slidenum">
              <a:rPr lang="hu-HU" smtClean="0"/>
              <a:pPr/>
              <a:t>8</a:t>
            </a:fld>
            <a:endParaRPr lang="hu-HU"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B4E72558-24D0-4BA4-9C11-2B38D77A9CDA}" type="slidenum">
              <a:rPr lang="hu-HU" smtClean="0"/>
              <a:pPr/>
              <a:t>80</a:t>
            </a:fld>
            <a:endParaRPr lang="hu-HU"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C1A37284-31ED-4DCB-82CE-37A7C4C2C783}" type="slidenum">
              <a:rPr lang="hu-HU" smtClean="0"/>
              <a:pPr/>
              <a:t>81</a:t>
            </a:fld>
            <a:endParaRPr lang="hu-HU" smtClean="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3F1E75F7-6D92-48A5-BC90-E36584074FC2}" type="slidenum">
              <a:rPr lang="hu-HU" smtClean="0"/>
              <a:pPr/>
              <a:t>82</a:t>
            </a:fld>
            <a:endParaRPr lang="hu-HU" smtClean="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C858E9DE-EC6C-4D0C-AF98-989DC1A40892}" type="slidenum">
              <a:rPr lang="hu-HU" smtClean="0"/>
              <a:pPr/>
              <a:t>83</a:t>
            </a:fld>
            <a:endParaRPr lang="hu-HU" smtClean="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F5EC62B4-CCFB-415C-8151-D33E0DCED98F}" type="slidenum">
              <a:rPr lang="hu-HU" smtClean="0"/>
              <a:pPr/>
              <a:t>84</a:t>
            </a:fld>
            <a:endParaRPr lang="hu-HU"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C4914444-9A55-431D-845D-4F1BF62B2061}" type="slidenum">
              <a:rPr lang="hu-HU" smtClean="0"/>
              <a:pPr/>
              <a:t>85</a:t>
            </a:fld>
            <a:endParaRPr lang="hu-HU"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DC9CD1B6-71C8-4B2E-9165-81E0C2D15977}" type="slidenum">
              <a:rPr lang="hu-HU" smtClean="0"/>
              <a:pPr/>
              <a:t>86</a:t>
            </a:fld>
            <a:endParaRPr lang="hu-HU"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C5CF7659-C33C-43A8-8729-140ECE4EEAC4}" type="slidenum">
              <a:rPr lang="hu-HU" smtClean="0"/>
              <a:pPr/>
              <a:t>87</a:t>
            </a:fld>
            <a:endParaRPr lang="hu-HU"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537761D0-8041-44BA-8D62-446D9C80A23B}" type="slidenum">
              <a:rPr lang="hu-HU" smtClean="0"/>
              <a:pPr/>
              <a:t>88</a:t>
            </a:fld>
            <a:endParaRPr lang="hu-HU" smtClean="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85787A72-C0CF-481F-B88E-589CFC9E1F6F}" type="slidenum">
              <a:rPr lang="hu-HU" smtClean="0"/>
              <a:pPr/>
              <a:t>89</a:t>
            </a:fld>
            <a:endParaRPr lang="hu-HU"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B1C3CA1D-D360-43F3-ACE5-AEFA6CF619FF}" type="slidenum">
              <a:rPr lang="hu-HU" smtClean="0"/>
              <a:pPr/>
              <a:t>9</a:t>
            </a:fld>
            <a:endParaRPr lang="hu-HU"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1F4F7F27-74FE-4DC0-BBD8-DA56EA8EF55A}" type="slidenum">
              <a:rPr lang="hu-HU" smtClean="0"/>
              <a:pPr/>
              <a:t>90</a:t>
            </a:fld>
            <a:endParaRPr lang="hu-HU" smtClean="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A8E7CC21-66EF-4530-8E91-95F5A93A92E2}" type="slidenum">
              <a:rPr lang="hu-HU" smtClean="0"/>
              <a:pPr/>
              <a:t>91</a:t>
            </a:fld>
            <a:endParaRPr lang="hu-HU"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DE34EA16-4C0C-4321-9ED9-F970E8BC5178}" type="slidenum">
              <a:rPr lang="hu-HU" smtClean="0"/>
              <a:pPr/>
              <a:t>92</a:t>
            </a:fld>
            <a:endParaRPr lang="hu-HU"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E2A8FFC0-D5A5-475B-A36C-00F125CB55EE}" type="slidenum">
              <a:rPr lang="hu-HU" smtClean="0"/>
              <a:pPr/>
              <a:t>93</a:t>
            </a:fld>
            <a:endParaRPr lang="hu-HU" smtClean="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4434E664-AF32-4A6D-837A-07B516904C8F}" type="slidenum">
              <a:rPr lang="hu-HU" smtClean="0"/>
              <a:pPr/>
              <a:t>94</a:t>
            </a:fld>
            <a:endParaRPr lang="hu-HU"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1EF39267-9118-42BD-9467-6697F40E0273}" type="slidenum">
              <a:rPr lang="hu-HU" smtClean="0"/>
              <a:pPr/>
              <a:t>95</a:t>
            </a:fld>
            <a:endParaRPr lang="hu-HU"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7C041B09-7F19-4E0E-8943-A9A480F96CD2}" type="slidenum">
              <a:rPr lang="hu-HU" smtClean="0"/>
              <a:pPr/>
              <a:t>96</a:t>
            </a:fld>
            <a:endParaRPr lang="hu-HU"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8F063B8E-35E7-424B-B2E0-3272EEFB4297}" type="slidenum">
              <a:rPr lang="hu-HU" smtClean="0"/>
              <a:pPr/>
              <a:t>97</a:t>
            </a:fld>
            <a:endParaRPr lang="hu-HU"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49193860-0DB5-47F1-BE2E-18066F575583}" type="slidenum">
              <a:rPr lang="hu-HU" smtClean="0"/>
              <a:pPr/>
              <a:t>98</a:t>
            </a:fld>
            <a:endParaRPr lang="hu-HU"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91A58D12-8C6A-4891-9C35-308B62D3D5ED}" type="slidenum">
              <a:rPr lang="hu-HU" smtClean="0"/>
              <a:pPr/>
              <a:t>99</a:t>
            </a:fld>
            <a:endParaRPr lang="hu-HU"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CD926E1A-7907-40F6-A229-89625A5E191F}" type="slidenum">
              <a:rPr lang="hu-HU"/>
              <a:pPr>
                <a:defRPr/>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8158F88A-9C5C-40B6-81A5-13562DB539BA}" type="slidenum">
              <a:rPr lang="hu-HU"/>
              <a:pPr>
                <a:defRPr/>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1F7D0E58-7532-4605-A23F-11A430BB7EA2}" type="slidenum">
              <a:rPr lang="hu-HU"/>
              <a:pPr>
                <a:defRPr/>
              </a:pPr>
              <a:t>‹#›</a:t>
            </a:fld>
            <a:endParaRPr lang="hu-H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Cím, szöveg és 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Rectangle 4"/>
          <p:cNvSpPr>
            <a:spLocks noGrp="1" noChangeArrowheads="1"/>
          </p:cNvSpPr>
          <p:nvPr>
            <p:ph type="dt" sz="half" idx="10"/>
          </p:nvPr>
        </p:nvSpPr>
        <p:spPr>
          <a:ln/>
        </p:spPr>
        <p:txBody>
          <a:bodyPr/>
          <a:lstStyle>
            <a:lvl1pPr>
              <a:defRPr/>
            </a:lvl1pPr>
          </a:lstStyle>
          <a:p>
            <a:pPr>
              <a:defRPr/>
            </a:pPr>
            <a:endParaRPr lang="hu-HU"/>
          </a:p>
        </p:txBody>
      </p:sp>
      <p:sp>
        <p:nvSpPr>
          <p:cNvPr id="7" name="Rectangle 5"/>
          <p:cNvSpPr>
            <a:spLocks noGrp="1" noChangeArrowheads="1"/>
          </p:cNvSpPr>
          <p:nvPr>
            <p:ph type="ftr" sz="quarter" idx="11"/>
          </p:nvPr>
        </p:nvSpPr>
        <p:spPr>
          <a:ln/>
        </p:spPr>
        <p:txBody>
          <a:bodyPr/>
          <a:lstStyle>
            <a:lvl1pPr>
              <a:defRPr/>
            </a:lvl1pPr>
          </a:lstStyle>
          <a:p>
            <a:pPr>
              <a:defRPr/>
            </a:pPr>
            <a:endParaRPr lang="hu-HU"/>
          </a:p>
        </p:txBody>
      </p:sp>
      <p:sp>
        <p:nvSpPr>
          <p:cNvPr id="8" name="Rectangle 6"/>
          <p:cNvSpPr>
            <a:spLocks noGrp="1" noChangeArrowheads="1"/>
          </p:cNvSpPr>
          <p:nvPr>
            <p:ph type="sldNum" sz="quarter" idx="12"/>
          </p:nvPr>
        </p:nvSpPr>
        <p:spPr>
          <a:ln/>
        </p:spPr>
        <p:txBody>
          <a:bodyPr/>
          <a:lstStyle>
            <a:lvl1pPr>
              <a:defRPr/>
            </a:lvl1pPr>
          </a:lstStyle>
          <a:p>
            <a:pPr>
              <a:defRPr/>
            </a:pPr>
            <a:fld id="{E23094BB-2694-48BE-BF38-BC9D236D7BBA}" type="slidenum">
              <a:rPr lang="hu-HU"/>
              <a:pPr>
                <a:defRPr/>
              </a:pPr>
              <a:t>‹#›</a:t>
            </a:fld>
            <a:endParaRPr lang="hu-H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A6BDE316-BFE5-4AB2-8669-D15DB0A63717}" type="slidenum">
              <a:rPr lang="hu-HU"/>
              <a:pPr>
                <a:defRPr/>
              </a:pPr>
              <a:t>‹#›</a:t>
            </a:fld>
            <a:endParaRPr lang="hu-H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25963"/>
          </a:xfrm>
        </p:spPr>
        <p:txBody>
          <a:bodyPr/>
          <a:lstStyle/>
          <a:p>
            <a:pPr lvl="0"/>
            <a:endParaRPr lang="hu-H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F7AEA379-A61D-4358-B003-7785E79D5F37}" type="slidenum">
              <a:rPr lang="hu-HU"/>
              <a:pPr>
                <a:defRPr/>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50A18C7E-44D8-4B29-90D0-AFF00F93F91C}" type="slidenum">
              <a:rPr lang="hu-HU"/>
              <a:pPr>
                <a:defRPr/>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35307AFA-069E-4762-8531-0C4978DEF1D2}" type="slidenum">
              <a:rPr lang="hu-HU"/>
              <a:pPr>
                <a:defRPr/>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3FCE8FB3-E448-49CD-8465-FE096B84890D}" type="slidenum">
              <a:rPr lang="hu-HU"/>
              <a:pPr>
                <a:defRPr/>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p>
        </p:txBody>
      </p:sp>
      <p:sp>
        <p:nvSpPr>
          <p:cNvPr id="9" name="Rectangle 6"/>
          <p:cNvSpPr>
            <a:spLocks noGrp="1" noChangeArrowheads="1"/>
          </p:cNvSpPr>
          <p:nvPr>
            <p:ph type="sldNum" sz="quarter" idx="12"/>
          </p:nvPr>
        </p:nvSpPr>
        <p:spPr>
          <a:ln/>
        </p:spPr>
        <p:txBody>
          <a:bodyPr/>
          <a:lstStyle>
            <a:lvl1pPr>
              <a:defRPr/>
            </a:lvl1pPr>
          </a:lstStyle>
          <a:p>
            <a:pPr>
              <a:defRPr/>
            </a:pPr>
            <a:fld id="{DA70C297-BC6D-41D6-BD5A-CA6F446F57FB}" type="slidenum">
              <a:rPr lang="hu-HU"/>
              <a:pPr>
                <a:defRPr/>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B87E6E60-0A8F-4580-925D-72108DFE2C84}" type="slidenum">
              <a:rPr lang="hu-HU"/>
              <a:pPr>
                <a:defRPr/>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p>
        </p:txBody>
      </p:sp>
      <p:sp>
        <p:nvSpPr>
          <p:cNvPr id="4" name="Rectangle 6"/>
          <p:cNvSpPr>
            <a:spLocks noGrp="1" noChangeArrowheads="1"/>
          </p:cNvSpPr>
          <p:nvPr>
            <p:ph type="sldNum" sz="quarter" idx="12"/>
          </p:nvPr>
        </p:nvSpPr>
        <p:spPr>
          <a:ln/>
        </p:spPr>
        <p:txBody>
          <a:bodyPr/>
          <a:lstStyle>
            <a:lvl1pPr>
              <a:defRPr/>
            </a:lvl1pPr>
          </a:lstStyle>
          <a:p>
            <a:pPr>
              <a:defRPr/>
            </a:pPr>
            <a:fld id="{AD63B2E5-0323-44EF-A450-AA6C545F2C85}" type="slidenum">
              <a:rPr lang="hu-HU"/>
              <a:pPr>
                <a:defRPr/>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CD45C3F6-6F2A-4A11-920A-D47E054D9F12}" type="slidenum">
              <a:rPr lang="hu-HU"/>
              <a:pPr>
                <a:defRPr/>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755E60D8-CC7C-4C44-A3BE-A64FE5A83D7E}" type="slidenum">
              <a:rPr lang="hu-HU"/>
              <a:pPr>
                <a:defRPr/>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smtClean="0"/>
              <a:t>Mintacím szerkesztése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hu-H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hu-H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CAC9579-1E97-450A-B426-52EB2A2A4D42}" type="slidenum">
              <a:rPr lang="hu-HU"/>
              <a:pPr>
                <a:defRPr/>
              </a:pPr>
              <a:t>‹#›</a:t>
            </a:fld>
            <a:endParaRPr lang="hu-HU"/>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oleObject" Target="../embeddings/oleObject23.bin"/></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oleObject" Target="../embeddings/oleObject24.bin"/></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oleObject" Target="../embeddings/oleObject25.bin"/></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hyperlink" Target="http://www.sulinet.hu/celebrate/fizika/hidro/h8.jpg"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ulinet.hu/tovabbtan/felveteli/ttkuj/fizika/folymech/kepek/harmadik.jp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hyperlink" Target="http://images.google.hu/imgres?imgurl=http://www.marinelife.hu/pictures/smalls/hirek122.jpg&amp;imgrefurl=http://www.marinelife.hu/tartalom/hirek.html&amp;h=336&amp;w=550&amp;sz=20&amp;hl=hu&amp;start=29&amp;tbnid=xb0yzsRldnVEYM:&amp;tbnh=81&amp;tbnw=133&amp;prev=/images?q=testek+mer%C3%BCl%C3%A9se&amp;start=20&amp;gbv=2&amp;ndsp=20&amp;svnum=10&amp;hl=hu&amp;sa=N" TargetMode="Externa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hyperlink" Target="http://images.google.hu/imgres?imgurl=http://br.geocities.com/saladefisica3/fotos/kelvin.gif&amp;imgrefurl=http://br.geocities.com/saladefisica3/&amp;h=324&amp;w=264&amp;sz=36&amp;hl=hu&amp;start=20&amp;tbnid=YoQrAI5BlGZQoM:&amp;tbnh=118&amp;tbnw=96&amp;prev=/images?q=Kelvin&amp;ndsp=20&amp;svnum=10&amp;hl=hu&amp;lr=&amp;sa=N" TargetMode="External"/><Relationship Id="rId7" Type="http://schemas.openxmlformats.org/officeDocument/2006/relationships/hyperlink" Target="http://images.google.hu/imgres?imgurl=http://www.utc.fr/~tthomass/Themes/Unites/Hommes/cel/images/Celsius_03.jpg&amp;imgrefurl=http://www.utc.fr/~tthomass/Themes/Unites/Hommes/cel/Celsius.html&amp;h=221&amp;w=179&amp;sz=10&amp;hl=hu&amp;start=482&amp;tbnid=l1MWmNmX5Fe_CM:&amp;tbnh=107&amp;tbnw=87&amp;prev=/images?q=celsius&amp;start=480&amp;ndsp=20&amp;svnum=10&amp;hl=hu&amp;lr=&amp;sa=N"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hyperlink" Target="http://images.google.hu/imgres?imgurl=http://library.thinkquest.org/19957/media/mathrev/f_c_eq.gif&amp;imgrefurl=http://library.thinkquest.org/19957/mathrev/metricbody.html&amp;h=213&amp;w=306&amp;sz=3&amp;hl=hu&amp;start=810&amp;tbnid=i7vAON_TP-OosM:&amp;tbnh=81&amp;tbnw=117&amp;prev=/images?q=Kelvin&amp;start=800&amp;ndsp=20&amp;svnum=10&amp;hl=hu&amp;lr=&amp;sa=N" TargetMode="External"/><Relationship Id="rId10" Type="http://schemas.openxmlformats.org/officeDocument/2006/relationships/image" Target="../media/image36.jpeg"/><Relationship Id="rId4" Type="http://schemas.openxmlformats.org/officeDocument/2006/relationships/image" Target="../media/image33.jpeg"/><Relationship Id="rId9" Type="http://schemas.openxmlformats.org/officeDocument/2006/relationships/hyperlink" Target="http://images.google.hu/imgres?imgurl=http://www.omega.com/Temperature/images/SUR_DIALTEMP_l.jpg&amp;imgrefurl=http://www.omega.com/ppt/pptsc_lg.asp?ref=SUR_DIALTEMP&amp;Nav=teme06&amp;h=413&amp;w=400&amp;sz=42&amp;hl=hu&amp;start=697&amp;tbnid=Spk9Bl86PX8W2M:&amp;tbnh=125&amp;tbnw=121&amp;prev=/images?q=celsius&amp;start=680&amp;ndsp=20&amp;svnum=10&amp;hl=hu&amp;lr=&amp;sa=N"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hyperlink" Target="http://images.google.hu/imgres?imgurl=http://histoirechimie.free.fr/Lien/Marignac.gif&amp;imgrefurl=http://histoirechimie.free.fr/galerie.htm&amp;h=190&amp;w=149&amp;sz=15&amp;hl=hu&amp;start=7&amp;tbnid=Gvt4YSrjnOHXmM:&amp;tbnh=103&amp;tbnw=81&amp;prev=/images?q=mariotte&amp;ndsp=20&amp;svnum=10&amp;hl=hu&amp;lr=&amp;sa=N" TargetMode="External"/><Relationship Id="rId3" Type="http://schemas.openxmlformats.org/officeDocument/2006/relationships/hyperlink" Target="http://images.google.hu/imgres?imgurl=http://www.montgolfier.it/alessandro%20volta.jpg&amp;imgrefurl=http://www.montgolfier.it/la-storia.html&amp;h=273&amp;w=223&amp;sz=87&amp;hl=hu&amp;start=217&amp;tbnid=iLaHTOzJzDwsDM:&amp;tbnh=113&amp;tbnw=92&amp;prev=/images?q=gay-lussac&amp;start=200&amp;ndsp=20&amp;svnum=10&amp;hl=hu&amp;lr=&amp;sa=N" TargetMode="External"/><Relationship Id="rId7" Type="http://schemas.openxmlformats.org/officeDocument/2006/relationships/hyperlink" Target="http://images.google.hu/imgres?imgurl=http://www.tomchemie.de/Mathe/Bilder%201.2Gase/1.2.ht5.gif&amp;imgrefurl=http://www.tomchemie.de/Mathe/1.2.htm&amp;h=58&amp;w=77&amp;sz=2&amp;hl=hu&amp;start=618&amp;tbnid=uaFGdVttTq_pFM:&amp;tbnh=54&amp;tbnw=72&amp;prev=/images?q=gay-lussac&amp;start=600&amp;ndsp=20&amp;svnum=10&amp;hl=hu&amp;lr=&amp;sa=N" TargetMode="External"/><Relationship Id="rId12"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hyperlink" Target="http://images.google.hu/imgres?imgurl=http://btpdx1.phy.uni-bayreuth.de/fachdidii/ws2002/Aufgabe3/grafik05.jpg&amp;imgrefurl=http://btpdx1.phy.uni-bayreuth.de/fachdidii/ws2002/Aufgabe3/aufgabe3.html&amp;h=60&amp;w=67&amp;sz=2&amp;hl=hu&amp;start=503&amp;tbnid=ldfnLHIxT_NMOM:&amp;tbnh=59&amp;tbnw=66&amp;prev=/images?q=mariotte&amp;start=500&amp;ndsp=20&amp;svnum=10&amp;hl=hu&amp;lr=&amp;sa=N" TargetMode="External"/><Relationship Id="rId5" Type="http://schemas.openxmlformats.org/officeDocument/2006/relationships/hyperlink" Target="http://images.google.hu/imgres?imgurl=http://www.tomchemie.de/Mathe/Bilder%201.2Gase/1.2.ht6.gif&amp;imgrefurl=http://www.tomchemie.de/Mathe/1.2.htm&amp;h=58&amp;w=68&amp;sz=2&amp;hl=hu&amp;start=617&amp;tbnid=gpRBXhfE8MwnwM:&amp;tbnh=57&amp;tbnw=67&amp;prev=/images?q=gay-lussac&amp;start=600&amp;ndsp=20&amp;svnum=10&amp;hl=hu&amp;lr=&amp;sa=N" TargetMode="External"/><Relationship Id="rId10" Type="http://schemas.openxmlformats.org/officeDocument/2006/relationships/image" Target="../media/image40.jpeg"/><Relationship Id="rId4" Type="http://schemas.openxmlformats.org/officeDocument/2006/relationships/image" Target="../media/image37.jpeg"/><Relationship Id="rId9" Type="http://schemas.openxmlformats.org/officeDocument/2006/relationships/hyperlink" Target="http://images.google.hu/imgres?imgurl=http://www.uwosh.edu/faculty_staff/carlin/boyle.jpg&amp;imgrefurl=http://www.uwosh.edu/faculty_staff/carlin/honorshome.html&amp;h=288&amp;w=258&amp;sz=11&amp;hl=hu&amp;start=822&amp;tbnid=gSkG25APUmhGlM:&amp;tbnh=115&amp;tbnw=103&amp;prev=/images?q=boyle&amp;start=820&amp;ndsp=20&amp;svnum=10&amp;hl=hu&amp;lr=&amp;sa=N" TargetMode="External"/><Relationship Id="rId14" Type="http://schemas.openxmlformats.org/officeDocument/2006/relationships/image" Target="../media/image42.jpeg"/></Relationships>
</file>

<file path=ppt/slides/_rels/slide2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hyperlink" Target="http://www.fizkapu.hu/fizfoto/fotok/fizf0649.jpg" TargetMode="External"/><Relationship Id="rId7" Type="http://schemas.openxmlformats.org/officeDocument/2006/relationships/hyperlink" Target="http://images.google.hu/imgres?imgurl=http://www.fizkapu.hu/fizfoto/fotok/fizf0086.jpg&amp;imgrefurl=http://www.fizkapu.hu/fizfoto/fizfoto2.html&amp;h=856&amp;w=684&amp;sz=102&amp;hl=hu&amp;start=4&amp;tbnid=cuBeZGpColrnnM:&amp;tbnh=145&amp;tbnw=116&amp;prev=/images?q=h%C5%91t%C3%A1gul%C3%A1s&amp;gbv=2&amp;ndsp=18&amp;svnum=10&amp;hl=hu&amp;sa=N" TargetMode="External"/><Relationship Id="rId12"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hyperlink" Target="http://www.fizkapu.hu/fizfoto/fotok/fizf0083.jpg" TargetMode="External"/><Relationship Id="rId5" Type="http://schemas.openxmlformats.org/officeDocument/2006/relationships/hyperlink" Target="http://www.fizkapu.hu/fizfoto/fotok/fizf0082.jpg" TargetMode="External"/><Relationship Id="rId10" Type="http://schemas.openxmlformats.org/officeDocument/2006/relationships/image" Target="../media/image46.jpeg"/><Relationship Id="rId4" Type="http://schemas.openxmlformats.org/officeDocument/2006/relationships/image" Target="../media/image43.jpeg"/><Relationship Id="rId9" Type="http://schemas.openxmlformats.org/officeDocument/2006/relationships/hyperlink" Target="http://www.fizkapu.hu/fizfoto/fotok/fizf0081.jpg"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hyperlink" Target="http://www.fizkapu.hu/fizfoto/fotok/fizf0210.jpg" TargetMode="External"/><Relationship Id="rId3" Type="http://schemas.openxmlformats.org/officeDocument/2006/relationships/hyperlink" Target="http://www.fizkapu.hu/fizfoto/fotok/fizf0094.jpg" TargetMode="External"/><Relationship Id="rId7" Type="http://schemas.openxmlformats.org/officeDocument/2006/relationships/hyperlink" Target="http://www.fizkapu.hu/fizfoto/fotok/fizf0100.jpg" TargetMode="External"/><Relationship Id="rId12"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hyperlink" Target="http://images.google.hu/imgres?imgurl=http://www.levente-zone.co.uk/Photography/Publication/files/kaland41-epuletek_files/kaland41-epuletek02.jpg&amp;imgrefurl=http://www.levente-zone.co.uk/Photography/Publication/files/kaland41-epuletek.htm&amp;h=376&amp;w=574&amp;sz=29&amp;hl=hu&amp;start=23&amp;tbnid=jUQuVYlf1X38MM:&amp;tbnh=88&amp;tbnw=134&amp;prev=/images?q=p%C3%A1rolg%C3%A1s&amp;start=18&amp;gbv=2&amp;ndsp=18&amp;svnum=10&amp;hl=hu&amp;sa=N" TargetMode="External"/><Relationship Id="rId5" Type="http://schemas.openxmlformats.org/officeDocument/2006/relationships/hyperlink" Target="http://www.fizkapu.hu/fizfoto/fotok/fizf0458.jpg" TargetMode="External"/><Relationship Id="rId10" Type="http://schemas.openxmlformats.org/officeDocument/2006/relationships/image" Target="../media/image51.jpeg"/><Relationship Id="rId4" Type="http://schemas.openxmlformats.org/officeDocument/2006/relationships/image" Target="../media/image48.jpeg"/><Relationship Id="rId9" Type="http://schemas.openxmlformats.org/officeDocument/2006/relationships/hyperlink" Target="http://www.fizkapu.hu/fizfoto/fotok/fizf0096.jpg" TargetMode="External"/><Relationship Id="rId14" Type="http://schemas.openxmlformats.org/officeDocument/2006/relationships/image" Target="../media/image5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hyperlink" Target="http://www.molekularsoziologie.de/cartoon/big_1_coulomb-f.jpg" TargetMode="External"/><Relationship Id="rId7" Type="http://schemas.openxmlformats.org/officeDocument/2006/relationships/hyperlink" Target="http://www.staff.amu.edu.pl/~romangoc/graphics/EM1/2-coulomb-law/coulomb-fig1.gi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hyperlink" Target="http://www.latercera.cl/showjpg/0,,3_151842065_165,00.jpg" TargetMode="External"/><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hyperlink" Target="http://images.google.hu/imgres?imgurl=http://upload.wikimedia.org/wikipedia/commons/thumb/6/69/Lightning_in_Arlington.jpg/258px-Lightning_in_Arlington.jpg&amp;imgrefurl=http://hu.wikipedia.org/wiki/Energia&amp;h=233&amp;w=258&amp;sz=15&amp;hl=hu&amp;start=98&amp;tbnid=gmMM_3JfcEGPgM:&amp;tbnh=101&amp;tbnw=112&amp;prev=/images?q=vill%C3%A1m&amp;start=80&amp;ndsp=20&amp;svnum=10&amp;hl=hu&amp;lr=&amp;sa=N" TargetMode="External"/><Relationship Id="rId7" Type="http://schemas.openxmlformats.org/officeDocument/2006/relationships/hyperlink" Target="http://images.google.hu/imgres?imgurl=http://www.fizkapu.hu/fizfoto/fotok/fizf0140.jpg&amp;imgrefurl=http://www.fizkapu.hu/fizfoto/fizfoto3.html&amp;h=684&amp;w=856&amp;sz=99&amp;hl=hu&amp;start=1&amp;tbnid=uQKZkeiAqzpgKM:&amp;tbnh=116&amp;tbnw=145&amp;prev=/images?q=szikrakis%C3%BCl%C3%A9s&amp;gbv=2&amp;ndsp=18&amp;svnum=10&amp;hl=hu&amp;sa=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hyperlink" Target="http://images.google.hu/imgres?imgurl=http://www.csustan.edu/english/reuben/pal/chap2/franklin.gif&amp;imgrefurl=http://www.csustan.edu/english/reuben/pal/chap2/franklin.html&amp;h=328&amp;w=279&amp;sz=78&amp;hl=hu&amp;start=97&amp;tbnid=8WjaTm5gyPOOtM:&amp;tbnh=118&amp;tbnw=100&amp;prev=/images?q=franklin&amp;start=80&amp;ndsp=20&amp;svnum=10&amp;hl=hu&amp;lr=&amp;sa=N" TargetMode="External"/><Relationship Id="rId10" Type="http://schemas.openxmlformats.org/officeDocument/2006/relationships/image" Target="../media/image60.jpeg"/><Relationship Id="rId4" Type="http://schemas.openxmlformats.org/officeDocument/2006/relationships/image" Target="../media/image57.jpeg"/><Relationship Id="rId9" Type="http://schemas.openxmlformats.org/officeDocument/2006/relationships/hyperlink" Target="http://images.google.hu/imgres?imgurl=http://www.fizkapu.hu/fizfoto/fotok/fizf0112.jpg&amp;imgrefurl=http://www.fizkapu.hu/fizfoto/fizfoto3.html&amp;h=684&amp;w=856&amp;sz=94&amp;hl=hu&amp;start=8&amp;tbnid=EKpc88W_EgyY6M:&amp;tbnh=116&amp;tbnw=145&amp;prev=/images?q=szikrakis%C3%BCl%C3%A9s&amp;gbv=2&amp;ndsp=18&amp;svnum=10&amp;hl=hu&amp;sa=N"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oleObject" Target="../embeddings/oleObject6.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71.jpeg"/><Relationship Id="rId4" Type="http://schemas.openxmlformats.org/officeDocument/2006/relationships/oleObject" Target="../embeddings/oleObject4.bin"/></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hyperlink" Target="http://www.waterkante.de/Waterkante-AFU/dk4hp/Ohm.jpg" TargetMode="External"/><Relationship Id="rId7" Type="http://schemas.openxmlformats.org/officeDocument/2006/relationships/hyperlink" Target="http://images.google.hu/imgres?imgurl=http://www.jogis-roehrenbude.de/Roehren-Geschichtliches/Zubehoer/Ohm-2.jpg&amp;imgrefurl=http://www.jogis-roehrenbude.de/Roehren-Geschichtliches/Zubehoer/Zubehoer.htm&amp;h=495&amp;w=650&amp;sz=21&amp;hl=hu&amp;start=597&amp;tbnid=FV9VRzqcysGzRM:&amp;tbnh=104&amp;tbnw=137&amp;prev=/images?q=ohm&amp;start=580&amp;ndsp=20&amp;svnum=10&amp;hl=hu&amp;lr=&amp;sa=N"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hyperlink" Target="http://images.google.hu/imgres?imgurl=http://www.english.upenn.edu/Projects/knarf/Gifs/ohm.gif&amp;imgrefurl=http://www.english.upenn.edu/Projects/knarf/People/ohm.html&amp;h=326&amp;w=268&amp;sz=85&amp;hl=hu&amp;start=12&amp;tbnid=09ULwGAURO__7M:&amp;tbnh=118&amp;tbnw=97&amp;prev=/images?q=ohm&amp;svnum=10&amp;hl=hu&amp;lr=&amp;sa=G" TargetMode="External"/><Relationship Id="rId10" Type="http://schemas.openxmlformats.org/officeDocument/2006/relationships/image" Target="../media/image75.jpeg"/><Relationship Id="rId4" Type="http://schemas.openxmlformats.org/officeDocument/2006/relationships/image" Target="../media/image72.jpeg"/><Relationship Id="rId9" Type="http://schemas.openxmlformats.org/officeDocument/2006/relationships/hyperlink" Target="http://images.google.hu/imgres?imgurl=http://www.frequence.dk/images/-ohm.jpg&amp;imgrefurl=http://www.frequence.dk/sites/comp.htm&amp;h=211&amp;w=300&amp;sz=11&amp;hl=hu&amp;start=500&amp;tbnid=ywK9BeDAafD8NM:&amp;tbnh=82&amp;tbnw=116&amp;prev=/images?q=ohm&amp;start=480&amp;ndsp=20&amp;svnum=10&amp;hl=hu&amp;lr=&amp;sa=N"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jpeg"/><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images.google.hu/imgres?imgurl=http://www.sulinet.hu/tovabbtan/felveteli/2001/11het/fizika/rezges.jpg&amp;imgrefurl=http://www.sulinet.hu/tovabbtan/felveteli/2001/11het/fizika/fizika11.html&amp;h=200&amp;w=181&amp;sz=24&amp;hl=hu&amp;start=86&amp;tbnid=QmrdLXtHbAyLDM:&amp;tbnh=104&amp;tbnw=94&amp;prev=/images?q=rezg%C5%91mozg%C3%A1s&amp;start=72&amp;gbv=2&amp;ndsp=18&amp;svnum=10&amp;hl=hu&amp;sa=N" TargetMode="External"/><Relationship Id="rId5" Type="http://schemas.openxmlformats.org/officeDocument/2006/relationships/image" Target="../media/image4.jpeg"/><Relationship Id="rId10" Type="http://schemas.openxmlformats.org/officeDocument/2006/relationships/image" Target="../media/image7.jpeg"/><Relationship Id="rId4" Type="http://schemas.openxmlformats.org/officeDocument/2006/relationships/hyperlink" Target="http://images.google.hu/imgres?imgurl=http://www.ghibli.hu/UserFiles/Image/Motorway.jpeg&amp;imgrefurl=http://www.ghibli.hu/hun/hirek-reszletes.php?id=195&amp;h=180&amp;w=250&amp;sz=8&amp;hl=hu&amp;start=101&amp;tbnid=ZVRrJmZn72mEfM:&amp;tbnh=80&amp;tbnw=111&amp;prev=/images?q=aut%C3%B3p%C3%A1lya&amp;start=90&amp;gbv=2&amp;ndsp=18&amp;svnum=10&amp;hl=hu&amp;sa=N" TargetMode="External"/><Relationship Id="rId9" Type="http://schemas.openxmlformats.org/officeDocument/2006/relationships/hyperlink" Target="http://images.google.hu/imgres?imgurl=http://www.fizkapu.hu/fizfoto/fotok/fizf0229.jpg&amp;imgrefurl=http://www.fizkapu.hu/fizfoto/fizfoto5.html&amp;h=684&amp;w=856&amp;sz=262&amp;hl=hu&amp;start=9&amp;tbnid=_y1op_CB2Eu8QM:&amp;tbnh=116&amp;tbnw=145&amp;prev=/images?q=hull%C3%A1mok&amp;gbv=2&amp;ndsp=18&amp;svnum=10&amp;hl=hu&amp;sa=N"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oleObject" Target="../embeddings/oleObject7.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45.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hyperlink" Target="http://www.hotdog.hu/_data/members2/046/433046/snapshot_small.jpg" TargetMode="External"/><Relationship Id="rId7" Type="http://schemas.openxmlformats.org/officeDocument/2006/relationships/hyperlink" Target="http://images.google.hu/imgres?imgurl=http://www.sulinet.hu/fizika/fmagnes/fmg.jpg&amp;imgrefurl=http://www.sulinet.hu/tart/fncikk/Kibv/0/5791/magnesfold.htm&amp;h=358&amp;w=396&amp;sz=39&amp;hl=hu&amp;start=86&amp;tbnid=7FNMl9_vXmUiTM:&amp;tbnh=112&amp;tbnw=124&amp;prev=/images?q=m%C3%A1gnes&amp;start=72&amp;gbv=2&amp;ndsp=18&amp;svnum=10&amp;hl=hu&amp;sa=N" TargetMode="External"/><Relationship Id="rId12" Type="http://schemas.openxmlformats.org/officeDocument/2006/relationships/image" Target="../media/image88.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5.jpeg"/><Relationship Id="rId11" Type="http://schemas.openxmlformats.org/officeDocument/2006/relationships/hyperlink" Target="http://images.google.hu/imgres?imgurl=http://www.puskas.hu/bekesy/feladatok/images/feladatok_img_2.jpg&amp;imgrefurl=http://www.puskas.hu/bekesy/feladatok/0506.htm&amp;h=336&amp;w=586&amp;sz=30&amp;hl=hu&amp;start=9&amp;tbnid=21jlNiHFHTcBnM:&amp;tbnh=77&amp;tbnw=135&amp;prev=/images?q=m%C3%A1gnes&amp;gbv=2&amp;ndsp=18&amp;svnum=10&amp;hl=hu&amp;sa=N" TargetMode="External"/><Relationship Id="rId5" Type="http://schemas.openxmlformats.org/officeDocument/2006/relationships/hyperlink" Target="http://images.google.hu/imgres?imgurl=http://pixinfo.com/img/a/Pentax_cases/750z0086n_500m.jpg&amp;imgrefurl=http://pixinfo.com/cikkek/pentaxcases&amp;h=375&amp;w=500&amp;sz=80&amp;hl=hu&amp;start=149&amp;tbnid=iGX49gTaT9Y4nM:&amp;tbnh=98&amp;tbnw=130&amp;prev=/images?q=m%C3%A1gnes&amp;start=144&amp;gbv=2&amp;ndsp=18&amp;svnum=10&amp;hl=hu&amp;sa=N" TargetMode="External"/><Relationship Id="rId10" Type="http://schemas.openxmlformats.org/officeDocument/2006/relationships/image" Target="../media/image87.jpeg"/><Relationship Id="rId4" Type="http://schemas.openxmlformats.org/officeDocument/2006/relationships/image" Target="../media/image84.jpeg"/><Relationship Id="rId9" Type="http://schemas.openxmlformats.org/officeDocument/2006/relationships/hyperlink" Target="http://images.google.hu/imgres?imgurl=http://www.fizkapu.hu/fizfoto/fotok/fizf0161.jpg&amp;imgrefurl=http://www.fizkapu.hu/fizfoto/fizfoto4.html&amp;h=856&amp;w=684&amp;sz=68&amp;hl=hu&amp;start=2&amp;tbnid=2L5JPXcEyVgs3M:&amp;tbnh=145&amp;tbnw=116&amp;prev=/images?q=m%C3%A1gnes&amp;gbv=2&amp;ndsp=18&amp;svnum=10&amp;hl=hu&amp;sa=N"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47.xml.rels><?xml version="1.0" encoding="UTF-8" standalone="yes"?>
<Relationships xmlns="http://schemas.openxmlformats.org/package/2006/relationships"><Relationship Id="rId3" Type="http://schemas.openxmlformats.org/officeDocument/2006/relationships/hyperlink" Target="http://www.bgrg.sulinet.hu/tant/fiz/szertar/EGYEB/Fizika24.jpg" TargetMode="External"/><Relationship Id="rId7" Type="http://schemas.openxmlformats.org/officeDocument/2006/relationships/image" Target="../media/image9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hyperlink" Target="http://images.google.hu/url?q=http://www.sg.hu/kep/2004_04/0411maglev1th.jpg&amp;usg=AFQjCNGLf307xaJnRR_BHaVqYPcSZVMLcg" TargetMode="External"/><Relationship Id="rId4" Type="http://schemas.openxmlformats.org/officeDocument/2006/relationships/image" Target="../media/image93.jpeg"/></Relationships>
</file>

<file path=ppt/slides/_rels/slide48.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hyperlink" Target="http://www.szabadban.hu/artimages/9931.jpg" TargetMode="External"/><Relationship Id="rId7" Type="http://schemas.openxmlformats.org/officeDocument/2006/relationships/hyperlink" Target="http://images.google.hu/imgres?imgurl=http://www.tutihifi.hu/Pictures/lim30x.jpg&amp;imgrefurl=http://www.tutihifi.hu/talalat.php?kat=0045&amp;h=447&amp;w=600&amp;sz=40&amp;hl=hu&amp;start=100&amp;tbnid=mkB4zYvDsF_aEM:&amp;tbnh=101&amp;tbnw=135&amp;prev=/images?q=m%C3%A1gnes&amp;start=90&amp;gbv=2&amp;ndsp=18&amp;svnum=10&amp;hl=hu&amp;sa=N"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hyperlink" Target="http://www.postamuzeum.hu/mm/2/object/500-375/1_04_9.jpg" TargetMode="External"/><Relationship Id="rId4" Type="http://schemas.openxmlformats.org/officeDocument/2006/relationships/image" Target="../media/image96.jpeg"/></Relationships>
</file>

<file path=ppt/slides/_rels/slide4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http://images.google.hu/imgres?imgurl=http://www.math.fu-berlin.de/rd/ag/isaac/newton/newtn3_f.jpg&amp;imgrefurl=http://www.math.fu-berlin.de/rd/ag/isaac/newton/gallery.html&amp;h=280&amp;w=200&amp;sz=6&amp;hl=hu&amp;start=3&amp;tbnid=IHuzlG7LP6_BiM:&amp;tbnh=114&amp;tbnw=81&amp;prev=/images?q=newton&amp;svnum=10&amp;hl=hu&amp;lr=&amp;sa=G" TargetMode="External"/><Relationship Id="rId7" Type="http://schemas.openxmlformats.org/officeDocument/2006/relationships/hyperlink" Target="http://images.google.hu/imgres?imgurl=http://www.puskas.hu/ttk/csillag/csillag/eletr/galilei.jpg&amp;imgrefurl=http://www.puskas.hu/ttk/csillag/csillag/eletr/48.html&amp;h=2002&amp;w=1975&amp;sz=468&amp;hl=hu&amp;start=1&amp;tbnid=WJgPUvmlEJe9-M:&amp;tbnh=150&amp;tbnw=148&amp;prev=/images?q=galilei&amp;svnum=10&amp;hl=hu&amp;lr=&amp;sa=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hyperlink" Target="http://images.google.hu/imgres?imgurl=http://www.schulmodell.de/mathe/briefmarken/n/newton.jpg&amp;imgrefurl=http://www.schulmodell.de/mathe/briefmarken/n/index.htm&amp;h=252&amp;w=188&amp;sz=12&amp;hl=hu&amp;start=10&amp;tbnid=716QidzB3N18yM:&amp;tbnh=111&amp;tbnw=83&amp;prev=/images?q=newton&amp;svnum=10&amp;hl=hu&amp;lr=&amp;sa=G" TargetMode="External"/><Relationship Id="rId10" Type="http://schemas.openxmlformats.org/officeDocument/2006/relationships/image" Target="../media/image11.jpeg"/><Relationship Id="rId4" Type="http://schemas.openxmlformats.org/officeDocument/2006/relationships/image" Target="../media/image8.jpeg"/><Relationship Id="rId9" Type="http://schemas.openxmlformats.org/officeDocument/2006/relationships/hyperlink" Target="http://images.google.hu/imgres?imgurl=http://www.newint.org/issue182/Images/galilei.gif&amp;imgrefurl=http://www.newint.org/issue182/cheats.htm&amp;h=258&amp;w=200&amp;sz=11&amp;hl=hu&amp;start=15&amp;tbnid=R74KRe-aI_eClM:&amp;tbnh=112&amp;tbnw=87&amp;prev=/images?q=galilei&amp;svnum=10&amp;hl=hu&amp;lr=&amp;sa=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4.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images.google.hu/imgres?imgurl=http://blog.axeljaekel.de/images/Spektrum.jpg&amp;imgrefurl=http://blog.axeljaekel.de/archiv/000815.html&amp;h=150&amp;w=232&amp;sz=2&amp;hl=hu&amp;start=224&amp;tbnid=QGX2X2vcCaHXRM:&amp;tbnh=70&amp;tbnw=109&amp;prev=/images?q=spektrum&amp;start=220&amp;ndsp=20&amp;svnum=10&amp;hl=hu&amp;lr=&amp;sa=N"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hyperlink" Target="http://sulifizika.elte.hu/html/sub_szinkeveres1.html" TargetMode="External"/><Relationship Id="rId4" Type="http://schemas.openxmlformats.org/officeDocument/2006/relationships/image" Target="../media/image105.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jpeg"/></Relationships>
</file>

<file path=ppt/slides/_rels/slide5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hyperlink" Target="http://www.fotovilag.hu/upload/userimages/70-fotoismeretek/analog/4-feny/feny-01/40.jpg"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http://images.google.hu/imgres?imgurl=http://upload.wikimedia.org/wikipedia/commons/thumb/4/4b/Roland_Eotvos.jpg/180px-Roland_Eotvos.jpg&amp;imgrefurl=http://de.wikipedia.org/wiki/Lor%C3%A1nd_E%C3%B6tv%C3%B6s&amp;h=251&amp;w=180&amp;sz=9&amp;hl=hu&amp;start=316&amp;tbnid=0aG4bniwC08ZMM:&amp;tbnh=111&amp;tbnw=80&amp;prev=/images?q=e%C3%B6tv%C3%B6s+lorand&amp;start=300&amp;ndsp=20&amp;svnum=10&amp;hl=hu&amp;lr=&amp;sa=N" TargetMode="External"/><Relationship Id="rId7" Type="http://schemas.openxmlformats.org/officeDocument/2006/relationships/hyperlink" Target="http://images.google.hu/imgres?imgurl=http://www.astronomie.de/bibliothek/artikel/geschichte/teleskop/kepler.jpg&amp;imgrefurl=http://www.astronomie.de/bibliothek/artikel/geschichte/teleskop/index.htm&amp;h=486&amp;w=390&amp;sz=41&amp;hl=hu&amp;start=17&amp;tbnid=UgYl2Bo79UqbrM:&amp;tbnh=129&amp;tbnw=104&amp;prev=/images?q=kepler&amp;svnum=10&amp;hl=hu&amp;lr=&amp;sa=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hyperlink" Target="http://images.google.hu/imgres?imgurl=http://mek.oszk.hu/02100/02185/html/img/4_129a.jpg&amp;imgrefurl=http://mek.oszk.hu/02100/02185/html/885.html&amp;h=498&amp;w=356&amp;sz=26&amp;hl=hu&amp;start=18&amp;tbnid=spEpcFJhXk2UzM:&amp;tbnh=130&amp;tbnw=93&amp;prev=/images?q=e%C3%B6tv%C3%B6s+lorand&amp;svnum=10&amp;hl=hu&amp;lr=&amp;sa=G" TargetMode="External"/><Relationship Id="rId10" Type="http://schemas.openxmlformats.org/officeDocument/2006/relationships/image" Target="../media/image15.jpeg"/><Relationship Id="rId4" Type="http://schemas.openxmlformats.org/officeDocument/2006/relationships/image" Target="../media/image12.jpeg"/><Relationship Id="rId9" Type="http://schemas.openxmlformats.org/officeDocument/2006/relationships/hyperlink" Target="http://www.pbs.org/wnet/hawking/universes/assets/images/u.kepler.jpg"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3.xml"/><Relationship Id="rId1" Type="http://schemas.openxmlformats.org/officeDocument/2006/relationships/vmlDrawing" Target="../drawings/vmlDrawing5.vml"/><Relationship Id="rId4" Type="http://schemas.openxmlformats.org/officeDocument/2006/relationships/oleObject" Target="../embeddings/oleObject10.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64.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hyperlink" Target="http://www.fizkapu.hu/fizfoto/fotok/fizf0281.jpg" TargetMode="External"/><Relationship Id="rId7" Type="http://schemas.openxmlformats.org/officeDocument/2006/relationships/hyperlink" Target="http://www.fizkapu.hu/fizfoto/fotok/fizf0594.jpg"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hyperlink" Target="http://www.fizkapu.hu/fizfoto/fotok/fizf0586.jpg" TargetMode="External"/><Relationship Id="rId4" Type="http://schemas.openxmlformats.org/officeDocument/2006/relationships/image" Target="../media/image116.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hyperlink" Target="http://images.google.hu/imgres?imgurl=http://www.tar.hu/fizfoto/kisfotok/kfiz0606.jpg&amp;imgrefurl=http://www.tar.hu/fizfoto/fizfoto6.html&amp;h=171&amp;w=214&amp;sz=6&amp;hl=hu&amp;start=13&amp;tbnid=Vedkz_jGnPlWFM:&amp;tbnh=85&amp;tbnw=106&amp;prev=/images?q=teljes+f%C3%A9nyvisszaver%C5%91d%C3%A9s&amp;svnum=10&amp;hl=hu&amp;lr=&amp;sa=G" TargetMode="External"/><Relationship Id="rId7" Type="http://schemas.openxmlformats.org/officeDocument/2006/relationships/hyperlink" Target="http://www.fizkapu.hu/fizfoto/fotok/fizf0283.jpg"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hyperlink" Target="http://images.google.hu/imgres?imgurl=http://www.tar.hu/fizfoto/fotok/fizf0282.jpg&amp;imgrefurl=http://www.tar.hu/fizfoto/fizfoto6.html&amp;h=684&amp;w=856&amp;sz=104&amp;hl=hu&amp;start=8&amp;tbnid=DEEwqcp9AA_1mM:&amp;tbnh=116&amp;tbnw=145&amp;prev=/images?q=teljes+f%C3%A9nyvisszaver%C5%91d%C3%A9s&amp;svnum=10&amp;hl=hu&amp;lr=&amp;sa=G" TargetMode="External"/><Relationship Id="rId4" Type="http://schemas.openxmlformats.org/officeDocument/2006/relationships/image" Target="../media/image119.jpeg"/></Relationships>
</file>

<file path=ppt/slides/_rels/slide68.xml.rels><?xml version="1.0" encoding="UTF-8" standalone="yes"?>
<Relationships xmlns="http://schemas.openxmlformats.org/package/2006/relationships"><Relationship Id="rId3" Type="http://schemas.openxmlformats.org/officeDocument/2006/relationships/hyperlink" Target="http://images.google.hu/imgres?imgurl=http://www.fonet.hu/_i/repository/uvegszal_kezben.jpg&amp;imgrefurl=http://www.fonet.hu/&amp;h=138&amp;w=150&amp;sz=5&amp;hl=hu&amp;start=8&amp;tbnid=LXLXU7t0JLFm5M:&amp;tbnh=88&amp;tbnw=96&amp;prev=/images?q=sz%C3%A1loptika&amp;svnum=10&amp;hl=hu&amp;lr=&amp;sa=G" TargetMode="External"/><Relationship Id="rId7" Type="http://schemas.openxmlformats.org/officeDocument/2006/relationships/image" Target="../media/image124.jpe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hyperlink" Target="http://images.google.hu/imgres?imgurl=http://www.part-ner.hu/szakcikk/optosuli1/fenytores.jpg&amp;imgrefurl=http://www.part-ner.hu/szakcikk/optosuli1/index.html&amp;h=119&amp;w=167&amp;sz=3&amp;hl=hu&amp;start=27&amp;tbnid=YQsVXkddFNck3M:&amp;tbnh=71&amp;tbnw=99&amp;prev=/images?q=f%C3%A9nyt%C3%B6r%C3%A9s&amp;start=20&amp;ndsp=20&amp;svnum=10&amp;hl=hu&amp;lr=&amp;sa=N" TargetMode="External"/><Relationship Id="rId4" Type="http://schemas.openxmlformats.org/officeDocument/2006/relationships/image" Target="../media/image122.jpeg"/></Relationships>
</file>

<file path=ppt/slides/_rels/slide69.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hyperlink" Target="http://www.fizkapu.hu/fizfoto/fotok/fizf0303.jpg" TargetMode="External"/><Relationship Id="rId7" Type="http://schemas.openxmlformats.org/officeDocument/2006/relationships/hyperlink" Target="http://www.fizkapu.hu/fizfoto/fotok/fizf0305.jpg"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hyperlink" Target="http://www.fizkapu.hu/fizfoto/fotok/fizf0304.jpg" TargetMode="External"/><Relationship Id="rId10" Type="http://schemas.openxmlformats.org/officeDocument/2006/relationships/image" Target="../media/image128.jpeg"/><Relationship Id="rId4" Type="http://schemas.openxmlformats.org/officeDocument/2006/relationships/image" Target="../media/image125.jpeg"/><Relationship Id="rId9" Type="http://schemas.openxmlformats.org/officeDocument/2006/relationships/hyperlink" Target="http://www.fizkapu.hu/fizfoto/fotok/fizf0306.jp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hyperlink" Target="http://images.google.hu/imgres?imgurl=http://www.tiszaparti-szolnok.sulinet.hu/Sulinetverseny/12b2001/Uses/Orokseg/Arkimed/archim.jpg&amp;imgrefurl=http://www.tiszaparti-szolnok.sulinet.hu/Sulinetverseny/12b2001/Uses/Orokseg/Arkhimed.htm&amp;h=257&amp;w=200&amp;sz=25&amp;hl=hu&amp;start=10&amp;tbnid=9oFJ345Ixe73-M:&amp;tbnh=112&amp;tbnw=87&amp;prev=/images?q=arkhim%C3%A9d%C3%A9sz&amp;svnum=10&amp;hl=hu&amp;lr=&amp;sa=G" TargetMode="External"/><Relationship Id="rId7" Type="http://schemas.openxmlformats.org/officeDocument/2006/relationships/hyperlink" Target="http://images.google.hu/imgres?imgurl=http://plus.maths.org/issue22/xfile/Bernoulli.jpg&amp;imgrefurl=http://plus.maths.org/issue22/xfile/index.html&amp;h=240&amp;w=200&amp;sz=14&amp;hl=hu&amp;start=3&amp;tbnid=WFluX-HGRyaT5M:&amp;tbnh=110&amp;tbnw=92&amp;prev=/images?q=bernoulli&amp;svnum=10&amp;hl=hu&amp;lr=&amp;sa=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hyperlink" Target="http://images.google.hu/imgres?imgurl=http://www.kfki.hu/~elftaisk/dontfel/teszt_elemei/image038.jpg&amp;imgrefurl=http://www.kfki.hu/~elftaisk/dontfel/teszt.htm&amp;h=200&amp;w=198&amp;sz=7&amp;hl=hu&amp;start=14&amp;tbnid=o3pH7JD_kZHm-M:&amp;tbnh=104&amp;tbnw=103&amp;prev=/images?q=arkhim%C3%A9d%C3%A9sz&amp;svnum=10&amp;hl=hu&amp;lr=&amp;sa=G" TargetMode="External"/><Relationship Id="rId10" Type="http://schemas.openxmlformats.org/officeDocument/2006/relationships/image" Target="../media/image19.jpeg"/><Relationship Id="rId4" Type="http://schemas.openxmlformats.org/officeDocument/2006/relationships/image" Target="../media/image16.jpeg"/><Relationship Id="rId9" Type="http://schemas.openxmlformats.org/officeDocument/2006/relationships/hyperlink" Target="http://images.google.hu/imgres?imgurl=http://www.columbia.edu/cu/physics/demo-images/2-Fluid%20Mechanics/2C20-4_1_bernoulli_papers.jpg&amp;imgrefurl=http://www.columbia.edu/cu/physics/rce/main/demo/fluid.html&amp;h=518&amp;w=388&amp;sz=39&amp;hl=hu&amp;start=131&amp;tbnid=kpsGa3sPq2RHmM:&amp;tbnh=131&amp;tbnw=98&amp;prev=/images?q=bernoulli&amp;start=120&amp;ndsp=20&amp;svnum=10&amp;hl=hu&amp;lr=&amp;sa=N" TargetMode="External"/></Relationships>
</file>

<file path=ppt/slides/_rels/slide70.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hyperlink" Target="http://www.fizkapu.hu/fizfoto/fotok/fizf0307.jpg" TargetMode="External"/><Relationship Id="rId7" Type="http://schemas.openxmlformats.org/officeDocument/2006/relationships/hyperlink" Target="http://images.google.hu/imgres?imgurl=http://sulinet.hu/tovabbtan/felveteli/ttkuj/fizika/optika/kepek/hatodik.jpg&amp;imgrefurl=http://sulinet.hu/tovabbtan/felveteli/ttkuj/fizika/optika/optika.htm&amp;h=257&amp;w=380&amp;sz=12&amp;hl=hu&amp;start=3&amp;tbnid=WlkwJZuTElvitM:&amp;tbnh=83&amp;tbnw=123&amp;prev=/images?q=homor%C3%BA+lencse&amp;gbv=2&amp;ndsp=20&amp;svnum=10&amp;hl=hu&amp;sa=N"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hyperlink" Target="http://www.fizkapu.hu/fizfoto/fotok/fizf0308.jpg" TargetMode="External"/><Relationship Id="rId4" Type="http://schemas.openxmlformats.org/officeDocument/2006/relationships/image" Target="../media/image129.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7" Type="http://schemas.openxmlformats.org/officeDocument/2006/relationships/oleObject" Target="../embeddings/oleObject16.bin"/><Relationship Id="rId2" Type="http://schemas.openxmlformats.org/officeDocument/2006/relationships/slideLayout" Target="../slideLayouts/slideLayout13.xml"/><Relationship Id="rId1" Type="http://schemas.openxmlformats.org/officeDocument/2006/relationships/vmlDrawing" Target="../drawings/vmlDrawing7.vml"/><Relationship Id="rId6" Type="http://schemas.openxmlformats.org/officeDocument/2006/relationships/oleObject" Target="../embeddings/oleObject15.bin"/><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hyperlink" Target="http://images.google.hu/imgres?imgurl=http://www.tar.hu/fizfoto/fotok/fizf0620.jpg&amp;imgrefurl=http://www.tar.hu/fizfoto/fizfoto6.html&amp;h=684&amp;w=856&amp;sz=100&amp;hl=hu&amp;start=13&amp;tbnid=RGm3tI-KVdAqhM:&amp;tbnh=116&amp;tbnw=145&amp;prev=/images?q=F%C3%89NYVISSZAVER%C5%90D%C3%89S&amp;svnum=10&amp;hl=hu&amp;lr=" TargetMode="External"/><Relationship Id="rId7" Type="http://schemas.openxmlformats.org/officeDocument/2006/relationships/hyperlink" Target="http://images.google.hu/imgres?imgurl=http://www.tar.hu/fizfoto/fotok/fizf0280.jpg&amp;imgrefurl=http://www.tar.hu/fizfoto/fizfoto6.html&amp;h=684&amp;w=856&amp;sz=98&amp;hl=hu&amp;start=50&amp;tbnid=Fj1xDRNwd4AAwM:&amp;tbnh=116&amp;tbnw=145&amp;prev=/images?q=F%C3%89NYVISSZAVER%C5%90D%C3%89S&amp;start=40&amp;ndsp=20&amp;svnum=10&amp;hl=hu&amp;lr=&amp;sa=N"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hyperlink" Target="http://images.google.hu/imgres?imgurl=http://www.tar.hu/fizfoto/fotok/fizf0621.jpg&amp;imgrefurl=http://www.tar.hu/fizfoto/fizfoto6.html&amp;h=684&amp;w=856&amp;sz=106&amp;hl=hu&amp;start=22&amp;tbnid=pvr9gXQTggKuaM:&amp;tbnh=116&amp;tbnw=145&amp;prev=/images?q=F%C3%89NYVISSZAVER%C5%90D%C3%89S&amp;start=20&amp;ndsp=20&amp;svnum=10&amp;hl=hu&amp;lr=&amp;sa=N" TargetMode="External"/><Relationship Id="rId4" Type="http://schemas.openxmlformats.org/officeDocument/2006/relationships/image" Target="../media/image135.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hyperlink" Target="http://images.google.hu/imgres?imgurl=http://www.tar.hu/fizfoto/fotok/fizf0607.jpg&amp;imgrefurl=http://www.tar.hu/fizfoto/fizfoto6.html&amp;h=684&amp;w=856&amp;sz=108&amp;hl=hu&amp;start=55&amp;tbnid=3DKjwcqnWRnvTM:&amp;tbnh=116&amp;tbnw=145&amp;prev=/images?q=F%C3%89NYVISSZAVER%C5%90D%C3%89S&amp;start=40&amp;ndsp=20&amp;svnum=10&amp;hl=hu&amp;lr=&amp;sa=N" TargetMode="External"/><Relationship Id="rId7" Type="http://schemas.openxmlformats.org/officeDocument/2006/relationships/hyperlink" Target="http://images.google.hu/imgres?imgurl=http://www.tar.hu/fizfoto/fotok/fizf0396.jpg&amp;imgrefurl=http://www.tar.hu/fizfoto/fizfoto6.html&amp;h=684&amp;w=856&amp;sz=160&amp;hl=hu&amp;start=29&amp;tbnid=CRYL9-ppiNhjUM:&amp;tbnh=116&amp;tbnw=145&amp;prev=/images?q=F%C3%89NYVISSZAVER%C5%90D%C3%89S&amp;start=20&amp;ndsp=20&amp;svnum=10&amp;hl=hu&amp;lr=&amp;sa=N"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hyperlink" Target="http://images.google.hu/imgres?imgurl=http://www.tar.hu/fizfoto/fotok/fizf0068.jpg&amp;imgrefurl=http://www.tar.hu/fizfoto/fizfoto6.html&amp;h=684&amp;w=856&amp;sz=94&amp;hl=hu&amp;start=28&amp;tbnid=p0zP8GfO4jzuTM:&amp;tbnh=116&amp;tbnw=145&amp;prev=/images?q=F%C3%89NYVISSZAVER%C5%90D%C3%89S&amp;start=20&amp;ndsp=20&amp;svnum=10&amp;hl=hu&amp;lr=&amp;sa=N" TargetMode="External"/><Relationship Id="rId4" Type="http://schemas.openxmlformats.org/officeDocument/2006/relationships/image" Target="../media/image138.jpeg"/></Relationships>
</file>

<file path=ppt/slides/_rels/slide79.xml.rels><?xml version="1.0" encoding="UTF-8" standalone="yes"?>
<Relationships xmlns="http://schemas.openxmlformats.org/package/2006/relationships"><Relationship Id="rId3" Type="http://schemas.openxmlformats.org/officeDocument/2006/relationships/hyperlink" Target="http://images.google.hu/imgres?imgurl=http://www.fizkapu.hu/fizfoto/fotok/fizf0310.jpg&amp;imgrefurl=http://www.fizkapu.hu/fizfoto/fizfoto6.html&amp;h=684&amp;w=856&amp;sz=92&amp;hl=hu&amp;start=21&amp;tbnid=MRkNTZ7soVsC4M:&amp;tbnh=116&amp;tbnw=145&amp;prev=/images?q=homor%C3%BA+lencse+k%C3%A9palkot%C3%A1sa&amp;start=20&amp;gbv=2&amp;ndsp=20&amp;svnum=10&amp;hl=hu&amp;sa=N"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hyperlink" Target="http://images.google.hu/imgres?imgurl=http://www.fizkapu.hu/fizfoto/kisfotok/kfiz0309.jpg&amp;imgrefurl=http://www.fizkapu.hu/fizfoto/fizfoto6.html&amp;h=171&amp;w=214&amp;sz=9&amp;hl=hu&amp;start=33&amp;tbnid=u0Uvlw6I5LV_7M:&amp;tbnh=85&amp;tbnw=106&amp;prev=/images?q=homor%C3%BA+lencse+k%C3%A9palkot%C3%A1sa&amp;start=20&amp;gbv=2&amp;ndsp=20&amp;svnum=10&amp;hl=hu&amp;sa=N" TargetMode="External"/><Relationship Id="rId4" Type="http://schemas.openxmlformats.org/officeDocument/2006/relationships/image" Target="../media/image14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hyperlink" Target="http://images.google.hu/imgres?imgurl=http://www.tar.hu/fizfoto/fotok/fizf0610.jpg&amp;imgrefurl=http://www.tar.hu/fizfoto/fizfoto6.html&amp;h=684&amp;w=856&amp;sz=93&amp;hl=hu&amp;start=16&amp;tbnid=--E0PxZ5qmJwxM:&amp;tbnh=116&amp;tbnw=145&amp;prev=/images?q=F%C3%89NYVISSZAVER%C5%90D%C3%89S&amp;svnum=10&amp;hl=hu&amp;lr=" TargetMode="External"/><Relationship Id="rId7" Type="http://schemas.openxmlformats.org/officeDocument/2006/relationships/hyperlink" Target="http://images.google.hu/imgres?imgurl=http://www.mozaik.info.hu/mozaweb/Feny/Kep/feny008.jpg&amp;imgrefurl=http://www.mozaik.info.hu/mozaweb/Feny/FY_ft11.htm&amp;h=213&amp;w=320&amp;sz=18&amp;hl=hu&amp;start=1&amp;tbnid=n05hCfOBVNVaEM:&amp;tbnh=79&amp;tbnw=118&amp;prev=/images?q=T%C3%9CKR%C3%96K&amp;ndsp=20&amp;svnum=10&amp;hl=hu&amp;lr=&amp;sa=N"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hyperlink" Target="http://images.google.hu/imgres?imgurl=http://www.danube.org/html/new/image71182.jpg&amp;imgrefurl=http://www.danube.org/html/new/image_hu1-6.html&amp;h=361&amp;w=560&amp;sz=14&amp;hl=hu&amp;start=46&amp;tbnid=QEIwpxGctYDX-M:&amp;tbnh=86&amp;tbnw=133&amp;prev=/images?q=T%C3%9CKR%C3%96K&amp;start=40&amp;ndsp=20&amp;svnum=10&amp;hl=hu&amp;lr=&amp;sa=N" TargetMode="External"/><Relationship Id="rId4" Type="http://schemas.openxmlformats.org/officeDocument/2006/relationships/image" Target="../media/image143.jpeg"/></Relationships>
</file>

<file path=ppt/slides/_rels/slide81.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hyperlink" Target="http://www.leslie-sikos.net/valogat/term/06.jpg" TargetMode="External"/><Relationship Id="rId7" Type="http://schemas.openxmlformats.org/officeDocument/2006/relationships/hyperlink" Target="http://images.google.hu/imgres?imgurl=http://www.ujexodus.hu/images/10/6/13szivarvany.jpg&amp;imgrefurl=http://www.ujexodus.hu/index.php?cikk=509&amp;h=207&amp;w=276&amp;sz=10&amp;hl=hu&amp;start=4&amp;tbnid=DlH6JpIyE6l27M:&amp;tbnh=86&amp;tbnw=114&amp;prev=/images?q=SZIV%C3%81RV%C3%81NY&amp;ndsp=20&amp;svnum=10&amp;hl=hu&amp;lr=&amp;sa=N" TargetMode="External"/><Relationship Id="rId12" Type="http://schemas.openxmlformats.org/officeDocument/2006/relationships/image" Target="../media/image150.jpe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147.jpeg"/><Relationship Id="rId11" Type="http://schemas.openxmlformats.org/officeDocument/2006/relationships/hyperlink" Target="http://www.fizkapu.hu/fizfoto/fotok/fizf0452.jpg" TargetMode="External"/><Relationship Id="rId5" Type="http://schemas.openxmlformats.org/officeDocument/2006/relationships/hyperlink" Target="http://images.google.hu/imgres?imgurl=http://www.felhout.hu/sikle/ford/delibab.jpg&amp;imgrefurl=http://www.felhout.hu/sikle/ford/tunemeny.html&amp;h=166&amp;w=250&amp;sz=13&amp;hl=hu&amp;start=39&amp;tbnid=NhRwFA5AJZlu2M:&amp;tbnh=74&amp;tbnw=111&amp;prev=/images?q=D%C3%89LIB%C3%81B&amp;start=20&amp;ndsp=20&amp;svnum=10&amp;hl=hu&amp;lr=&amp;sa=N" TargetMode="External"/><Relationship Id="rId10" Type="http://schemas.openxmlformats.org/officeDocument/2006/relationships/image" Target="../media/image149.jpeg"/><Relationship Id="rId4" Type="http://schemas.openxmlformats.org/officeDocument/2006/relationships/image" Target="../media/image146.jpeg"/><Relationship Id="rId9" Type="http://schemas.openxmlformats.org/officeDocument/2006/relationships/hyperlink" Target="http://www.fizkapu.hu/fizfoto/fotok/fizf0297.jpg"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images.google.hu/imgres?imgurl=http://bhs.cusd220.lake.k12.il.us/Chemistry_Web/Chem%20history/Becquerel/Becqprt.gif&amp;imgrefurl=http://bhs.cusd220.lake.k12.il.us/Chemistry_Web/Chem%20history/Becquerel/bequerel.htm&amp;h=346&amp;w=269&amp;sz=27&amp;hl=hu&amp;start=6&amp;tbnid=mQkUiiQjGzexlM:&amp;tbnh=120&amp;tbnw=93&amp;prev=/images?q=Bequerel&amp;ndsp=20&amp;svnum=10&amp;hl=hu&amp;lr="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83.xml.rels><?xml version="1.0" encoding="UTF-8" standalone="yes"?>
<Relationships xmlns="http://schemas.openxmlformats.org/package/2006/relationships"><Relationship Id="rId3" Type="http://schemas.openxmlformats.org/officeDocument/2006/relationships/hyperlink" Target="http://images.google.hu/imgres?imgurl=http://www.planetfemmes.com/fr/elles/portrait/img/marie_curie.jpg&amp;imgrefurl=http://www.planetfemmes.com/fr/elles/portrait/_view.asp?id=16&amp;h=198&amp;w=140&amp;sz=4&amp;hl=hu&amp;start=195&amp;tbnid=XrmXaV8VlNYBEM:&amp;tbnh=104&amp;tbnw=74&amp;prev=/images?q=curie&amp;start=180&amp;ndsp=20&amp;svnum=10&amp;hl=hu&amp;lr=&amp;sa=N"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153.jpeg"/><Relationship Id="rId5" Type="http://schemas.openxmlformats.org/officeDocument/2006/relationships/hyperlink" Target="http://images.google.hu/imgres?imgurl=http://library.thinkquest.org/28383/grafika/zdjecia/pcurie3.jpg&amp;imgrefurl=http://library.thinkquest.org/28383/nowe_teksty/htmla/2_26a.html&amp;h=234&amp;w=180&amp;sz=7&amp;hl=hu&amp;start=1&amp;tbnid=rxmf1MgF6RIS2M:&amp;tbnh=109&amp;tbnw=84&amp;prev=/images?q=piere+curie&amp;svnum=10&amp;hl=hu&amp;lr=&amp;sa=G" TargetMode="External"/><Relationship Id="rId4" Type="http://schemas.openxmlformats.org/officeDocument/2006/relationships/image" Target="../media/image152.jpeg"/></Relationships>
</file>

<file path=ppt/slides/_rels/slide8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87.xml"/><Relationship Id="rId1" Type="http://schemas.openxmlformats.org/officeDocument/2006/relationships/slideLayout" Target="../slideLayouts/slideLayout14.xml"/><Relationship Id="rId4" Type="http://schemas.openxmlformats.org/officeDocument/2006/relationships/image" Target="http://www.npp.hu/mukodes/lanc1.gif" TargetMode="Externa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images.google.hu/imgres?imgurl=http://www.bhak-bludenz.ac.at/physik/geschichte/physiker/bilder/rutherford.jpg&amp;imgrefurl=http://www.bhak-bludenz.ac.at/physik/geschichte/physiker/rutherford.shtml&amp;h=326&amp;w=250&amp;sz=8&amp;hl=hu&amp;start=10&amp;tbnid=-PsK92DYdDbl4M:&amp;tbnh=118&amp;tbnw=90&amp;prev=/images?q=rutherford&amp;svnum=10&amp;hl=hu&amp;lr=&amp;sa=N"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58.jpeg"/></Relationships>
</file>

<file path=ppt/slides/_rels/slide9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158.jpeg"/><Relationship Id="rId4" Type="http://schemas.openxmlformats.org/officeDocument/2006/relationships/hyperlink" Target="http://images.google.hu/imgres?imgurl=http://www.bhak-bludenz.ac.at/physik/geschichte/physiker/bilder/rutherford.jpg&amp;imgrefurl=http://www.bhak-bludenz.ac.at/physik/geschichte/physiker/rutherford.shtml&amp;h=326&amp;w=250&amp;sz=8&amp;hl=hu&amp;start=10&amp;tbnid=-PsK92DYdDbl4M:&amp;tbnh=118&amp;tbnw=90&amp;prev=/images?q=rutherford&amp;svnum=10&amp;hl=hu&amp;lr=&amp;sa=N"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61.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oleObject" Target="../embeddings/oleObject17.bin"/></Relationships>
</file>

<file path=ppt/slides/_rels/slide99.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99.xml"/><Relationship Id="rId7"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20.bin"/><Relationship Id="rId5" Type="http://schemas.openxmlformats.org/officeDocument/2006/relationships/oleObject" Target="../embeddings/oleObject19.bin"/><Relationship Id="rId4" Type="http://schemas.openxmlformats.org/officeDocument/2006/relationships/oleObject" Target="../embeddings/oleObject1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p:txBody>
          <a:bodyPr/>
          <a:lstStyle/>
          <a:p>
            <a:pPr eaLnBrk="1" hangingPunct="1"/>
            <a:r>
              <a:rPr lang="hu-HU" b="1" i="1" smtClean="0">
                <a:solidFill>
                  <a:srgbClr val="FF9933"/>
                </a:solidFill>
                <a:latin typeface="Times New Roman" pitchFamily="18" charset="0"/>
              </a:rPr>
              <a:t>FIZIKAI ALAPISMERETEK</a:t>
            </a:r>
          </a:p>
        </p:txBody>
      </p:sp>
      <p:sp>
        <p:nvSpPr>
          <p:cNvPr id="9219" name="Rectangle 3"/>
          <p:cNvSpPr>
            <a:spLocks noGrp="1" noChangeArrowheads="1"/>
          </p:cNvSpPr>
          <p:nvPr>
            <p:ph type="subTitle" idx="1"/>
          </p:nvPr>
        </p:nvSpPr>
        <p:spPr>
          <a:xfrm>
            <a:off x="1403648" y="4221088"/>
            <a:ext cx="7520880" cy="2971800"/>
          </a:xfrm>
        </p:spPr>
        <p:txBody>
          <a:bodyPr/>
          <a:lstStyle/>
          <a:p>
            <a:pPr eaLnBrk="1" hangingPunct="1"/>
            <a:r>
              <a:rPr lang="hu-HU" sz="2800" b="1" i="1" dirty="0" smtClean="0">
                <a:solidFill>
                  <a:srgbClr val="FF9933"/>
                </a:solidFill>
                <a:latin typeface="Times New Roman" pitchFamily="18" charset="0"/>
              </a:rPr>
              <a:t>2013/14. tanév</a:t>
            </a:r>
          </a:p>
          <a:p>
            <a:pPr eaLnBrk="1" hangingPunct="1"/>
            <a:r>
              <a:rPr lang="hu-HU" sz="2800" b="1" i="1" dirty="0" smtClean="0">
                <a:solidFill>
                  <a:srgbClr val="FF9933"/>
                </a:solidFill>
                <a:latin typeface="Times New Roman" pitchFamily="18" charset="0"/>
              </a:rPr>
              <a:t>Dr. Varga Klára</a:t>
            </a:r>
          </a:p>
          <a:p>
            <a:pPr eaLnBrk="1" hangingPunct="1"/>
            <a:r>
              <a:rPr lang="hu-HU" sz="2800" b="1" i="1" dirty="0" smtClean="0">
                <a:solidFill>
                  <a:srgbClr val="FF9933"/>
                </a:solidFill>
                <a:latin typeface="Times New Roman" pitchFamily="18" charset="0"/>
              </a:rPr>
              <a:t>Nyíregyházi Főiskola</a:t>
            </a:r>
          </a:p>
          <a:p>
            <a:pPr eaLnBrk="1" hangingPunct="1"/>
            <a:r>
              <a:rPr lang="hu-HU" sz="2800" b="1" i="1" dirty="0" smtClean="0">
                <a:solidFill>
                  <a:srgbClr val="FF9933"/>
                </a:solidFill>
                <a:latin typeface="Times New Roman" pitchFamily="18" charset="0"/>
              </a:rPr>
              <a:t>MATI </a:t>
            </a:r>
            <a:r>
              <a:rPr lang="hu-HU" sz="2800" b="1" i="1" dirty="0" smtClean="0">
                <a:solidFill>
                  <a:srgbClr val="FF9933"/>
                </a:solidFill>
                <a:latin typeface="Times New Roman" pitchFamily="18" charset="0"/>
              </a:rPr>
              <a:t>Fizika tanszék</a:t>
            </a:r>
          </a:p>
        </p:txBody>
      </p:sp>
      <p:pic>
        <p:nvPicPr>
          <p:cNvPr id="9220" name="Picture 4" descr="Kép003"/>
          <p:cNvPicPr>
            <a:picLocks noChangeAspect="1" noChangeArrowheads="1"/>
          </p:cNvPicPr>
          <p:nvPr/>
        </p:nvPicPr>
        <p:blipFill>
          <a:blip r:embed="rId3" cstate="print"/>
          <a:srcRect/>
          <a:stretch>
            <a:fillRect/>
          </a:stretch>
        </p:blipFill>
        <p:spPr bwMode="auto">
          <a:xfrm>
            <a:off x="112408" y="65611"/>
            <a:ext cx="2947424" cy="2211261"/>
          </a:xfrm>
          <a:prstGeom prst="rect">
            <a:avLst/>
          </a:prstGeom>
          <a:noFill/>
          <a:ln w="9525">
            <a:noFill/>
            <a:miter lim="800000"/>
            <a:headEnd/>
            <a:tailEnd/>
          </a:ln>
        </p:spPr>
      </p:pic>
      <p:pic>
        <p:nvPicPr>
          <p:cNvPr id="9221" name="Picture 5" descr="Szaktábor 2007"/>
          <p:cNvPicPr preferRelativeResize="0">
            <a:picLocks noChangeArrowheads="1"/>
          </p:cNvPicPr>
          <p:nvPr/>
        </p:nvPicPr>
        <p:blipFill>
          <a:blip r:embed="rId4" cstate="print"/>
          <a:srcRect/>
          <a:stretch>
            <a:fillRect/>
          </a:stretch>
        </p:blipFill>
        <p:spPr bwMode="auto">
          <a:xfrm>
            <a:off x="-2743200" y="-6324600"/>
            <a:ext cx="1295400" cy="172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MECHANIKA</a:t>
            </a:r>
          </a:p>
        </p:txBody>
      </p:sp>
      <p:pic>
        <p:nvPicPr>
          <p:cNvPr id="18435" name="Picture 5" descr="Kapilláris depresszió kialakulása a kapillárisban"/>
          <p:cNvPicPr>
            <a:picLocks noGrp="1" noChangeAspect="1" noChangeArrowheads="1"/>
          </p:cNvPicPr>
          <p:nvPr>
            <p:ph type="body" idx="1"/>
          </p:nvPr>
        </p:nvPicPr>
        <p:blipFill>
          <a:blip r:embed="rId3" cstate="print"/>
          <a:srcRect/>
          <a:stretch>
            <a:fillRect/>
          </a:stretch>
        </p:blipFill>
        <p:spPr>
          <a:xfrm>
            <a:off x="1547813" y="2997200"/>
            <a:ext cx="6211887" cy="2887663"/>
          </a:xfrm>
          <a:noFill/>
        </p:spPr>
      </p:pic>
      <p:sp>
        <p:nvSpPr>
          <p:cNvPr id="18436" name="Rectangle 7"/>
          <p:cNvSpPr>
            <a:spLocks noChangeArrowheads="1"/>
          </p:cNvSpPr>
          <p:nvPr/>
        </p:nvSpPr>
        <p:spPr bwMode="auto">
          <a:xfrm>
            <a:off x="468313" y="1603375"/>
            <a:ext cx="7410450" cy="1163638"/>
          </a:xfrm>
          <a:prstGeom prst="rect">
            <a:avLst/>
          </a:prstGeom>
          <a:noFill/>
          <a:ln w="9525">
            <a:noFill/>
            <a:miter lim="800000"/>
            <a:headEnd/>
            <a:tailEnd/>
          </a:ln>
        </p:spPr>
        <p:txBody>
          <a:bodyPr wrap="none">
            <a:spAutoFit/>
          </a:bodyPr>
          <a:lstStyle/>
          <a:p>
            <a:pPr>
              <a:spcBef>
                <a:spcPct val="20000"/>
              </a:spcBef>
            </a:pPr>
            <a:r>
              <a:rPr lang="hu-HU" sz="3200" b="1" i="1">
                <a:solidFill>
                  <a:srgbClr val="FF9933"/>
                </a:solidFill>
                <a:latin typeface="Times New Roman" pitchFamily="18" charset="0"/>
              </a:rPr>
              <a:t>Nyugvó folyadék szabad felszíne mindenütt</a:t>
            </a:r>
          </a:p>
          <a:p>
            <a:pPr>
              <a:spcBef>
                <a:spcPct val="20000"/>
              </a:spcBef>
            </a:pPr>
            <a:r>
              <a:rPr lang="hu-HU" sz="3200" b="1" i="1">
                <a:solidFill>
                  <a:srgbClr val="FF9933"/>
                </a:solidFill>
                <a:latin typeface="Times New Roman" pitchFamily="18" charset="0"/>
              </a:rPr>
              <a:t> merőleges a külső erők eredőjére.</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hu-HU" b="1" i="1" dirty="0" smtClean="0">
                <a:latin typeface="Times New Roman" pitchFamily="18" charset="0"/>
                <a:cs typeface="Times New Roman" pitchFamily="18" charset="0"/>
              </a:rPr>
              <a:t>Karakterisztikus röntgensugárzás keletkezése</a:t>
            </a:r>
          </a:p>
        </p:txBody>
      </p:sp>
      <p:sp>
        <p:nvSpPr>
          <p:cNvPr id="23555" name="Rectangle 3"/>
          <p:cNvSpPr>
            <a:spLocks noGrp="1" noChangeArrowheads="1"/>
          </p:cNvSpPr>
          <p:nvPr>
            <p:ph type="body" idx="1"/>
          </p:nvPr>
        </p:nvSpPr>
        <p:spPr>
          <a:xfrm>
            <a:off x="457200" y="2071688"/>
            <a:ext cx="8229600" cy="4525962"/>
          </a:xfrm>
        </p:spPr>
        <p:txBody>
          <a:bodyPr/>
          <a:lstStyle/>
          <a:p>
            <a:pPr eaLnBrk="1" hangingPunct="1"/>
            <a:endParaRPr lang="hu-HU" smtClean="0"/>
          </a:p>
        </p:txBody>
      </p:sp>
      <p:pic>
        <p:nvPicPr>
          <p:cNvPr id="23556" name="Picture 5" descr="foton"/>
          <p:cNvPicPr>
            <a:picLocks noChangeAspect="1" noChangeArrowheads="1"/>
          </p:cNvPicPr>
          <p:nvPr/>
        </p:nvPicPr>
        <p:blipFill>
          <a:blip r:embed="rId3" cstate="print"/>
          <a:srcRect/>
          <a:stretch>
            <a:fillRect/>
          </a:stretch>
        </p:blipFill>
        <p:spPr bwMode="auto">
          <a:xfrm>
            <a:off x="2124075" y="1989138"/>
            <a:ext cx="4703763" cy="3225800"/>
          </a:xfrm>
          <a:prstGeom prst="rect">
            <a:avLst/>
          </a:prstGeom>
          <a:noFill/>
          <a:ln w="9525">
            <a:noFill/>
            <a:miter lim="800000"/>
            <a:headEnd/>
            <a:tailEnd/>
          </a:ln>
        </p:spPr>
      </p:pic>
      <p:sp>
        <p:nvSpPr>
          <p:cNvPr id="23557" name="Text Box 6"/>
          <p:cNvSpPr txBox="1">
            <a:spLocks noChangeArrowheads="1"/>
          </p:cNvSpPr>
          <p:nvPr/>
        </p:nvSpPr>
        <p:spPr bwMode="auto">
          <a:xfrm>
            <a:off x="250825" y="5516563"/>
            <a:ext cx="8642350" cy="523875"/>
          </a:xfrm>
          <a:prstGeom prst="rect">
            <a:avLst/>
          </a:prstGeom>
          <a:noFill/>
          <a:ln w="9525">
            <a:noFill/>
            <a:miter lim="800000"/>
            <a:headEnd/>
            <a:tailEnd/>
          </a:ln>
        </p:spPr>
        <p:txBody>
          <a:bodyPr>
            <a:spAutoFit/>
          </a:bodyPr>
          <a:lstStyle/>
          <a:p>
            <a:pPr algn="ctr">
              <a:spcBef>
                <a:spcPct val="50000"/>
              </a:spcBef>
            </a:pPr>
            <a:r>
              <a:rPr lang="hu-HU" sz="2800" b="1" i="1">
                <a:latin typeface="Times New Roman" pitchFamily="18" charset="0"/>
                <a:cs typeface="Times New Roman" pitchFamily="18" charset="0"/>
              </a:rPr>
              <a:t>Elektromágneses sugárzás kibocsátása az atomban</a:t>
            </a:r>
            <a:r>
              <a:rPr lang="hu-HU" sz="1800">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95536" y="188640"/>
            <a:ext cx="8229600" cy="1143000"/>
          </a:xfrm>
        </p:spPr>
        <p:txBody>
          <a:bodyPr/>
          <a:lstStyle/>
          <a:p>
            <a:pPr eaLnBrk="1" hangingPunct="1"/>
            <a:r>
              <a:rPr lang="hu-HU" b="1" i="1" dirty="0" smtClean="0">
                <a:latin typeface="Times New Roman" pitchFamily="18" charset="0"/>
                <a:cs typeface="Times New Roman" pitchFamily="18" charset="0"/>
              </a:rPr>
              <a:t>Karakterisztikus röntgensugárzás keletkezése</a:t>
            </a:r>
          </a:p>
        </p:txBody>
      </p:sp>
      <p:sp>
        <p:nvSpPr>
          <p:cNvPr id="24579" name="Rectangle 3"/>
          <p:cNvSpPr>
            <a:spLocks noGrp="1" noChangeArrowheads="1"/>
          </p:cNvSpPr>
          <p:nvPr>
            <p:ph type="body" idx="1"/>
          </p:nvPr>
        </p:nvSpPr>
        <p:spPr>
          <a:xfrm>
            <a:off x="467544" y="1412776"/>
            <a:ext cx="8229600" cy="4525963"/>
          </a:xfrm>
        </p:spPr>
        <p:txBody>
          <a:bodyPr/>
          <a:lstStyle/>
          <a:p>
            <a:pPr algn="just" eaLnBrk="1" hangingPunct="1">
              <a:spcBef>
                <a:spcPts val="600"/>
              </a:spcBef>
              <a:spcAft>
                <a:spcPts val="600"/>
              </a:spcAft>
            </a:pPr>
            <a:r>
              <a:rPr lang="hu-HU" sz="2800" b="1" i="1" dirty="0" smtClean="0">
                <a:latin typeface="Times New Roman" pitchFamily="18" charset="0"/>
                <a:cs typeface="Times New Roman" pitchFamily="18" charset="0"/>
              </a:rPr>
              <a:t>A </a:t>
            </a:r>
            <a:r>
              <a:rPr lang="hu-HU" sz="2800" b="1" i="1" u="sng" dirty="0" smtClean="0">
                <a:latin typeface="Times New Roman" pitchFamily="18" charset="0"/>
                <a:cs typeface="Times New Roman" pitchFamily="18" charset="0"/>
              </a:rPr>
              <a:t>karakterisztikus röntgensugárzás</a:t>
            </a:r>
            <a:r>
              <a:rPr lang="hu-HU" sz="2800" b="1" i="1" dirty="0" smtClean="0">
                <a:latin typeface="Times New Roman" pitchFamily="18" charset="0"/>
                <a:cs typeface="Times New Roman" pitchFamily="18" charset="0"/>
              </a:rPr>
              <a:t> keletkezése hasonlít az atomok, molekulák fénykibocsátásához. Itt is az atomok elektronhéjainak átrendeződése következik be: Az alacsonyabb energiájú állapotból az eredetileg ott lévő elektront a katódsugárzás nagyenergiájú elektronjai ütik ki, s így ott egy betöltetlen "lyuk" keletkezik.</a:t>
            </a:r>
          </a:p>
          <a:p>
            <a:pPr algn="just" eaLnBrk="1" hangingPunct="1">
              <a:spcBef>
                <a:spcPts val="600"/>
              </a:spcBef>
              <a:spcAft>
                <a:spcPts val="600"/>
              </a:spcAft>
            </a:pPr>
            <a:r>
              <a:rPr lang="hu-HU" sz="2800" b="1" i="1" dirty="0" smtClean="0">
                <a:latin typeface="Times New Roman" pitchFamily="18" charset="0"/>
                <a:cs typeface="Times New Roman" pitchFamily="18" charset="0"/>
              </a:rPr>
              <a:t>Egy magasabb energiájú elektron egy alacsonyabb energiájú, üresen álló állapotba ugrik, miközben a két állapot közötti energiakülönbséget elektromágneses sugárzás (foton) formájában kisugározza. </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hu-HU" b="1" i="1" dirty="0" smtClean="0">
                <a:latin typeface="Times New Roman" pitchFamily="18" charset="0"/>
                <a:cs typeface="Times New Roman" pitchFamily="18" charset="0"/>
              </a:rPr>
              <a:t>Karakterisztikus röntgensugárzás keletkezése</a:t>
            </a:r>
          </a:p>
        </p:txBody>
      </p:sp>
      <p:sp>
        <p:nvSpPr>
          <p:cNvPr id="25603" name="Rectangle 3"/>
          <p:cNvSpPr>
            <a:spLocks noGrp="1" noChangeArrowheads="1"/>
          </p:cNvSpPr>
          <p:nvPr>
            <p:ph type="body" idx="1"/>
          </p:nvPr>
        </p:nvSpPr>
        <p:spPr>
          <a:xfrm>
            <a:off x="468313" y="1916113"/>
            <a:ext cx="8229600" cy="4525962"/>
          </a:xfrm>
        </p:spPr>
        <p:txBody>
          <a:bodyPr/>
          <a:lstStyle/>
          <a:p>
            <a:pPr algn="just" eaLnBrk="1" hangingPunct="1">
              <a:lnSpc>
                <a:spcPct val="90000"/>
              </a:lnSpc>
              <a:buFontTx/>
              <a:buNone/>
            </a:pPr>
            <a:r>
              <a:rPr lang="hu-HU" sz="2800" b="1" i="1" dirty="0" smtClean="0">
                <a:latin typeface="Times New Roman" pitchFamily="18" charset="0"/>
                <a:cs typeface="Times New Roman" pitchFamily="18" charset="0"/>
              </a:rPr>
              <a:t>A felgyorsított e</a:t>
            </a:r>
            <a:r>
              <a:rPr lang="hu-HU" sz="2800" b="1" i="1" baseline="30000" dirty="0" smtClean="0">
                <a:latin typeface="Times New Roman" pitchFamily="18" charset="0"/>
                <a:cs typeface="Times New Roman" pitchFamily="18" charset="0"/>
              </a:rPr>
              <a:t>- </a:t>
            </a:r>
            <a:r>
              <a:rPr lang="hu-HU" sz="2800" b="1" i="1" dirty="0" smtClean="0">
                <a:latin typeface="Times New Roman" pitchFamily="18" charset="0"/>
                <a:cs typeface="Times New Roman" pitchFamily="18" charset="0"/>
              </a:rPr>
              <a:t>valamely belső héjról üt ki egy e</a:t>
            </a:r>
            <a:r>
              <a:rPr lang="hu-HU" sz="2800" b="1" i="1" baseline="30000" dirty="0" smtClean="0">
                <a:latin typeface="Times New Roman" pitchFamily="18" charset="0"/>
                <a:cs typeface="Times New Roman" pitchFamily="18" charset="0"/>
              </a:rPr>
              <a:t>- </a:t>
            </a:r>
            <a:r>
              <a:rPr lang="hu-HU" sz="2800" b="1" i="1" dirty="0" err="1" smtClean="0">
                <a:latin typeface="Times New Roman" pitchFamily="18" charset="0"/>
                <a:cs typeface="Times New Roman" pitchFamily="18" charset="0"/>
              </a:rPr>
              <a:t>-t</a:t>
            </a:r>
            <a:r>
              <a:rPr lang="hu-HU" sz="2800" b="1" i="1" dirty="0" smtClean="0">
                <a:latin typeface="Times New Roman" pitchFamily="18" charset="0"/>
                <a:cs typeface="Times New Roman" pitchFamily="18" charset="0"/>
              </a:rPr>
              <a:t>, majd ennek helye betöltődik egy magasabb energiájú héjról. A magasabb energia röntgen foton formájában sugárzódik ki.</a:t>
            </a:r>
          </a:p>
          <a:p>
            <a:pPr algn="just" eaLnBrk="1" hangingPunct="1">
              <a:lnSpc>
                <a:spcPct val="90000"/>
              </a:lnSpc>
              <a:buFontTx/>
              <a:buNone/>
            </a:pPr>
            <a:endParaRPr lang="hu-HU" sz="2800" b="1" i="1" dirty="0" smtClean="0">
              <a:latin typeface="Times New Roman" pitchFamily="18" charset="0"/>
              <a:cs typeface="Times New Roman" pitchFamily="18" charset="0"/>
            </a:endParaRPr>
          </a:p>
          <a:p>
            <a:pPr algn="just" eaLnBrk="1" hangingPunct="1">
              <a:lnSpc>
                <a:spcPct val="90000"/>
              </a:lnSpc>
              <a:buFontTx/>
              <a:buNone/>
            </a:pPr>
            <a:r>
              <a:rPr lang="hu-HU" sz="2800" b="1" i="1" dirty="0" smtClean="0">
                <a:latin typeface="Times New Roman" pitchFamily="18" charset="0"/>
                <a:cs typeface="Times New Roman" pitchFamily="18" charset="0"/>
              </a:rPr>
              <a:t>Kiütött e</a:t>
            </a:r>
            <a:r>
              <a:rPr lang="hu-HU" sz="2800" b="1" i="1" baseline="30000" dirty="0" smtClean="0">
                <a:latin typeface="Times New Roman" pitchFamily="18" charset="0"/>
                <a:cs typeface="Times New Roman" pitchFamily="18" charset="0"/>
              </a:rPr>
              <a:t>- </a:t>
            </a:r>
            <a:r>
              <a:rPr lang="hu-HU" sz="2800" b="1" i="1" dirty="0" smtClean="0">
                <a:latin typeface="Times New Roman" pitchFamily="18" charset="0"/>
                <a:cs typeface="Times New Roman" pitchFamily="18" charset="0"/>
              </a:rPr>
              <a:t> K héjról származik            K - sorozat   </a:t>
            </a:r>
          </a:p>
          <a:p>
            <a:pPr algn="just" eaLnBrk="1" hangingPunct="1">
              <a:lnSpc>
                <a:spcPct val="90000"/>
              </a:lnSpc>
              <a:buFontTx/>
              <a:buNone/>
            </a:pPr>
            <a:r>
              <a:rPr lang="hu-HU" sz="2800" b="1" i="1" dirty="0" smtClean="0">
                <a:latin typeface="Times New Roman" pitchFamily="18" charset="0"/>
                <a:cs typeface="Times New Roman" pitchFamily="18" charset="0"/>
              </a:rPr>
              <a:t>K</a:t>
            </a:r>
            <a:r>
              <a:rPr lang="el-GR" sz="2800" b="1" i="1" baseline="-25000" dirty="0" smtClean="0">
                <a:latin typeface="Times New Roman" pitchFamily="18" charset="0"/>
                <a:cs typeface="Times New Roman" pitchFamily="18" charset="0"/>
              </a:rPr>
              <a:t>α</a:t>
            </a:r>
            <a:r>
              <a:rPr lang="hu-HU" sz="2800" b="1" i="1" baseline="-25000" dirty="0" smtClean="0">
                <a:latin typeface="Times New Roman" pitchFamily="18" charset="0"/>
                <a:cs typeface="Times New Roman" pitchFamily="18" charset="0"/>
              </a:rPr>
              <a:t> </a:t>
            </a:r>
            <a:r>
              <a:rPr lang="hu-HU" sz="2800" b="1" i="1" dirty="0" smtClean="0">
                <a:latin typeface="Times New Roman" pitchFamily="18" charset="0"/>
                <a:cs typeface="Times New Roman" pitchFamily="18" charset="0"/>
              </a:rPr>
              <a:t>vonal          a megürült héj az L – héjról 		töltődik be</a:t>
            </a:r>
            <a:endParaRPr lang="el-GR" sz="2800" b="1" i="1" dirty="0" smtClean="0">
              <a:latin typeface="Times New Roman" pitchFamily="18" charset="0"/>
              <a:cs typeface="Times New Roman" pitchFamily="18" charset="0"/>
            </a:endParaRPr>
          </a:p>
        </p:txBody>
      </p:sp>
      <p:sp>
        <p:nvSpPr>
          <p:cNvPr id="25604" name="AutoShape 6"/>
          <p:cNvSpPr>
            <a:spLocks noChangeArrowheads="1"/>
          </p:cNvSpPr>
          <p:nvPr/>
        </p:nvSpPr>
        <p:spPr bwMode="auto">
          <a:xfrm>
            <a:off x="1908175" y="4652963"/>
            <a:ext cx="504825" cy="71437"/>
          </a:xfrm>
          <a:prstGeom prst="rightArrow">
            <a:avLst>
              <a:gd name="adj1" fmla="val 50000"/>
              <a:gd name="adj2" fmla="val 176668"/>
            </a:avLst>
          </a:prstGeom>
          <a:solidFill>
            <a:schemeClr val="accent1"/>
          </a:solidFill>
          <a:ln w="9525">
            <a:solidFill>
              <a:schemeClr val="tx1"/>
            </a:solidFill>
            <a:miter lim="800000"/>
            <a:headEnd/>
            <a:tailEnd/>
          </a:ln>
        </p:spPr>
        <p:txBody>
          <a:bodyPr wrap="none" anchor="ctr"/>
          <a:lstStyle/>
          <a:p>
            <a:endParaRPr lang="hu-HU"/>
          </a:p>
        </p:txBody>
      </p:sp>
      <p:sp>
        <p:nvSpPr>
          <p:cNvPr id="25605" name="AutoShape 8"/>
          <p:cNvSpPr>
            <a:spLocks noChangeArrowheads="1"/>
          </p:cNvSpPr>
          <p:nvPr/>
        </p:nvSpPr>
        <p:spPr bwMode="auto">
          <a:xfrm>
            <a:off x="4932363" y="4221163"/>
            <a:ext cx="504825" cy="71437"/>
          </a:xfrm>
          <a:prstGeom prst="rightArrow">
            <a:avLst>
              <a:gd name="adj1" fmla="val 50000"/>
              <a:gd name="adj2" fmla="val 176668"/>
            </a:avLst>
          </a:prstGeom>
          <a:solidFill>
            <a:schemeClr val="accent1"/>
          </a:solidFill>
          <a:ln w="9525">
            <a:solidFill>
              <a:schemeClr val="tx1"/>
            </a:solidFill>
            <a:miter lim="800000"/>
            <a:headEnd/>
            <a:tailEnd/>
          </a:ln>
        </p:spPr>
        <p:txBody>
          <a:bodyPr wrap="none" anchor="ctr"/>
          <a:lstStyle/>
          <a:p>
            <a:endParaRPr lang="hu-HU"/>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hu-HU" b="1" i="1" dirty="0" smtClean="0">
                <a:latin typeface="Times New Roman" pitchFamily="18" charset="0"/>
                <a:cs typeface="Times New Roman" pitchFamily="18" charset="0"/>
              </a:rPr>
              <a:t>Karakterisztikus röntgensugárzás alkalmazása</a:t>
            </a:r>
          </a:p>
        </p:txBody>
      </p:sp>
      <p:sp>
        <p:nvSpPr>
          <p:cNvPr id="26627" name="Rectangle 3"/>
          <p:cNvSpPr>
            <a:spLocks noGrp="1" noChangeArrowheads="1"/>
          </p:cNvSpPr>
          <p:nvPr>
            <p:ph type="body" idx="1"/>
          </p:nvPr>
        </p:nvSpPr>
        <p:spPr>
          <a:xfrm>
            <a:off x="467544" y="1772816"/>
            <a:ext cx="8229600" cy="4525963"/>
          </a:xfrm>
        </p:spPr>
        <p:txBody>
          <a:bodyPr/>
          <a:lstStyle/>
          <a:p>
            <a:pPr algn="just" eaLnBrk="1" hangingPunct="1">
              <a:spcBef>
                <a:spcPts val="600"/>
              </a:spcBef>
              <a:spcAft>
                <a:spcPts val="600"/>
              </a:spcAft>
            </a:pPr>
            <a:r>
              <a:rPr lang="hu-HU" sz="2800" b="1" i="1" dirty="0" smtClean="0">
                <a:latin typeface="Times New Roman" pitchFamily="18" charset="0"/>
                <a:cs typeface="Times New Roman" pitchFamily="18" charset="0"/>
              </a:rPr>
              <a:t>Mivel az egyes atomi állapotok energiája jól meghatározott és az illető atomra jellemző, a karakterisztikus röntgensugárzás is csak jól meghatározott hullámhosszúságú összetevőket tartalmaz: a spektruma vonalas. Ezek a hullámhosszak jellemzőek a sugárzást kibocsátó anyagra. Ezt a tulajdonságot használja ki a </a:t>
            </a:r>
            <a:r>
              <a:rPr lang="hu-HU" sz="2800" b="1" i="1" dirty="0" err="1" smtClean="0">
                <a:latin typeface="Times New Roman" pitchFamily="18" charset="0"/>
                <a:cs typeface="Times New Roman" pitchFamily="18" charset="0"/>
              </a:rPr>
              <a:t>Röntgen-fluoreszcencia-analízis</a:t>
            </a:r>
            <a:r>
              <a:rPr lang="hu-HU" sz="2800" b="1" i="1" dirty="0" smtClean="0">
                <a:latin typeface="Times New Roman" pitchFamily="18" charset="0"/>
                <a:cs typeface="Times New Roman" pitchFamily="18" charset="0"/>
              </a:rPr>
              <a:t>, amely egy fontos </a:t>
            </a:r>
            <a:r>
              <a:rPr lang="hu-HU" sz="2800" b="1" i="1" dirty="0" err="1" smtClean="0">
                <a:latin typeface="Times New Roman" pitchFamily="18" charset="0"/>
                <a:cs typeface="Times New Roman" pitchFamily="18" charset="0"/>
              </a:rPr>
              <a:t>roncsolásmentes</a:t>
            </a:r>
            <a:r>
              <a:rPr lang="hu-HU" sz="2800" b="1" i="1" dirty="0" smtClean="0">
                <a:latin typeface="Times New Roman" pitchFamily="18" charset="0"/>
                <a:cs typeface="Times New Roman" pitchFamily="18" charset="0"/>
              </a:rPr>
              <a:t> anyagvizsgálati módszer.</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hu-HU" b="1" i="1" dirty="0" smtClean="0">
                <a:latin typeface="Times New Roman" pitchFamily="18" charset="0"/>
                <a:cs typeface="Times New Roman" pitchFamily="18" charset="0"/>
              </a:rPr>
              <a:t>Karakterisztikus röntgensugárzás alkalmazása</a:t>
            </a:r>
          </a:p>
        </p:txBody>
      </p:sp>
      <p:sp>
        <p:nvSpPr>
          <p:cNvPr id="27651" name="Rectangle 3"/>
          <p:cNvSpPr>
            <a:spLocks noGrp="1" noChangeArrowheads="1"/>
          </p:cNvSpPr>
          <p:nvPr>
            <p:ph type="body" idx="1"/>
          </p:nvPr>
        </p:nvSpPr>
        <p:spPr>
          <a:xfrm>
            <a:off x="467544" y="1844824"/>
            <a:ext cx="8229600" cy="4525963"/>
          </a:xfrm>
        </p:spPr>
        <p:txBody>
          <a:bodyPr/>
          <a:lstStyle/>
          <a:p>
            <a:pPr eaLnBrk="1" hangingPunct="1">
              <a:buFontTx/>
              <a:buNone/>
            </a:pPr>
            <a:r>
              <a:rPr lang="hu-HU" sz="2800" b="1" i="1" dirty="0" smtClean="0">
                <a:latin typeface="Times New Roman" pitchFamily="18" charset="0"/>
                <a:cs typeface="Times New Roman" pitchFamily="18" charset="0"/>
              </a:rPr>
              <a:t>K</a:t>
            </a:r>
            <a:r>
              <a:rPr lang="el-GR" sz="2800" b="1" i="1" baseline="-25000" dirty="0" smtClean="0">
                <a:latin typeface="Times New Roman" pitchFamily="18" charset="0"/>
                <a:cs typeface="Times New Roman" pitchFamily="18" charset="0"/>
              </a:rPr>
              <a:t>α</a:t>
            </a:r>
            <a:r>
              <a:rPr lang="hu-HU" sz="2800" b="1" i="1" baseline="-25000" dirty="0" smtClean="0">
                <a:latin typeface="Times New Roman" pitchFamily="18" charset="0"/>
                <a:cs typeface="Times New Roman" pitchFamily="18" charset="0"/>
              </a:rPr>
              <a:t> </a:t>
            </a:r>
            <a:r>
              <a:rPr lang="hu-HU" sz="2800" b="1" i="1" dirty="0" smtClean="0">
                <a:latin typeface="Times New Roman" pitchFamily="18" charset="0"/>
                <a:cs typeface="Times New Roman" pitchFamily="18" charset="0"/>
              </a:rPr>
              <a:t>sugárzás         elemazonosítás: </a:t>
            </a:r>
          </a:p>
          <a:p>
            <a:pPr algn="just" eaLnBrk="1" hangingPunct="1">
              <a:spcBef>
                <a:spcPts val="600"/>
              </a:spcBef>
              <a:spcAft>
                <a:spcPts val="600"/>
              </a:spcAft>
              <a:buFontTx/>
              <a:buNone/>
            </a:pPr>
            <a:r>
              <a:rPr lang="hu-HU" sz="2800" b="1" i="1" dirty="0" smtClean="0">
                <a:latin typeface="Times New Roman" pitchFamily="18" charset="0"/>
                <a:cs typeface="Times New Roman" pitchFamily="18" charset="0"/>
              </a:rPr>
              <a:t>		az azonosítandó anyagot vagy szétszedhető </a:t>
            </a:r>
            <a:r>
              <a:rPr lang="hu-HU" sz="2800" b="1" i="1" dirty="0" err="1" smtClean="0">
                <a:latin typeface="Times New Roman" pitchFamily="18" charset="0"/>
                <a:cs typeface="Times New Roman" pitchFamily="18" charset="0"/>
              </a:rPr>
              <a:t>rtg</a:t>
            </a:r>
            <a:r>
              <a:rPr lang="hu-HU" sz="2800" b="1" i="1" dirty="0" smtClean="0">
                <a:latin typeface="Times New Roman" pitchFamily="18" charset="0"/>
                <a:cs typeface="Times New Roman" pitchFamily="18" charset="0"/>
              </a:rPr>
              <a:t>. cső anódjára viszik fel, és elektronokkal bombázzák, vagy valami más módon gerjesztik. Pl. protonokkal (PIXE), </a:t>
            </a:r>
            <a:r>
              <a:rPr lang="hu-HU" sz="2800" b="1" i="1" dirty="0" err="1" smtClean="0">
                <a:latin typeface="Times New Roman" pitchFamily="18" charset="0"/>
                <a:cs typeface="Times New Roman" pitchFamily="18" charset="0"/>
              </a:rPr>
              <a:t>rtg</a:t>
            </a:r>
            <a:r>
              <a:rPr lang="hu-HU" sz="2800" b="1" i="1" dirty="0" smtClean="0">
                <a:latin typeface="Times New Roman" pitchFamily="18" charset="0"/>
                <a:cs typeface="Times New Roman" pitchFamily="18" charset="0"/>
              </a:rPr>
              <a:t>., vagy gammasugarakkal (röntgen-fluoreszcencia),stb. A keletkezett karakterisztikus vonalakból az alkotó elemek (az előbbi ábra alapján) meghatározhatók, sőt a mennyiségük is.   </a:t>
            </a:r>
            <a:endParaRPr lang="el-GR" sz="2800" b="1" i="1" dirty="0" smtClean="0">
              <a:latin typeface="Times New Roman" pitchFamily="18" charset="0"/>
              <a:cs typeface="Times New Roman" pitchFamily="18" charset="0"/>
            </a:endParaRPr>
          </a:p>
        </p:txBody>
      </p:sp>
      <p:sp>
        <p:nvSpPr>
          <p:cNvPr id="27652"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hu-HU"/>
          </a:p>
        </p:txBody>
      </p:sp>
      <p:sp>
        <p:nvSpPr>
          <p:cNvPr id="27653" name="AutoShape 6"/>
          <p:cNvSpPr>
            <a:spLocks noChangeArrowheads="1"/>
          </p:cNvSpPr>
          <p:nvPr/>
        </p:nvSpPr>
        <p:spPr bwMode="auto">
          <a:xfrm>
            <a:off x="2339975" y="1844675"/>
            <a:ext cx="576263" cy="73025"/>
          </a:xfrm>
          <a:prstGeom prst="rightArrow">
            <a:avLst>
              <a:gd name="adj1" fmla="val 50000"/>
              <a:gd name="adj2" fmla="val 197283"/>
            </a:avLst>
          </a:prstGeom>
          <a:solidFill>
            <a:schemeClr val="accent1"/>
          </a:solidFill>
          <a:ln w="9525">
            <a:solidFill>
              <a:schemeClr val="tx1"/>
            </a:solidFill>
            <a:miter lim="800000"/>
            <a:headEnd/>
            <a:tailEnd/>
          </a:ln>
        </p:spPr>
        <p:txBody>
          <a:bodyPr wrap="none" anchor="ctr"/>
          <a:lstStyle/>
          <a:p>
            <a:endParaRPr lang="hu-HU"/>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hu-HU" b="1" i="1" dirty="0" smtClean="0">
                <a:latin typeface="Times New Roman" pitchFamily="18" charset="0"/>
                <a:cs typeface="Times New Roman" pitchFamily="18" charset="0"/>
              </a:rPr>
              <a:t>Röntgensugarak abszorpciója</a:t>
            </a:r>
          </a:p>
        </p:txBody>
      </p:sp>
      <p:sp>
        <p:nvSpPr>
          <p:cNvPr id="4100" name="Rectangle 3"/>
          <p:cNvSpPr>
            <a:spLocks noGrp="1" noChangeArrowheads="1"/>
          </p:cNvSpPr>
          <p:nvPr>
            <p:ph type="body" idx="1"/>
          </p:nvPr>
        </p:nvSpPr>
        <p:spPr/>
        <p:txBody>
          <a:bodyPr/>
          <a:lstStyle/>
          <a:p>
            <a:pPr eaLnBrk="1" hangingPunct="1"/>
            <a:r>
              <a:rPr lang="hu-HU" sz="2800" b="1" i="1" dirty="0" smtClean="0">
                <a:latin typeface="Times New Roman" pitchFamily="18" charset="0"/>
                <a:cs typeface="Times New Roman" pitchFamily="18" charset="0"/>
              </a:rPr>
              <a:t>A sugárzás útjába tett közeg vastagságával nő az elnyelődés, exponenciálisan:</a:t>
            </a:r>
          </a:p>
          <a:p>
            <a:pPr eaLnBrk="1" hangingPunct="1">
              <a:buFontTx/>
              <a:buNone/>
            </a:pPr>
            <a:endParaRPr lang="hu-HU" sz="2800" b="1" i="1" dirty="0" smtClean="0">
              <a:latin typeface="Times New Roman" pitchFamily="18" charset="0"/>
              <a:cs typeface="Times New Roman" pitchFamily="18" charset="0"/>
            </a:endParaRPr>
          </a:p>
          <a:p>
            <a:pPr eaLnBrk="1" hangingPunct="1"/>
            <a:endParaRPr lang="hu-HU" sz="2800" b="1" i="1" dirty="0" smtClean="0">
              <a:latin typeface="Times New Roman" pitchFamily="18" charset="0"/>
              <a:cs typeface="Times New Roman" pitchFamily="18" charset="0"/>
            </a:endParaRPr>
          </a:p>
          <a:p>
            <a:pPr algn="just" eaLnBrk="1" hangingPunct="1">
              <a:buFontTx/>
              <a:buNone/>
            </a:pPr>
            <a:r>
              <a:rPr lang="hu-HU" sz="2800" b="1" i="1" dirty="0" smtClean="0">
                <a:latin typeface="Times New Roman" pitchFamily="18" charset="0"/>
                <a:cs typeface="Times New Roman" pitchFamily="18" charset="0"/>
              </a:rPr>
              <a:t>	I</a:t>
            </a:r>
            <a:r>
              <a:rPr lang="hu-HU" sz="2800" i="1" dirty="0" smtClean="0">
                <a:latin typeface="Times New Roman" pitchFamily="18" charset="0"/>
                <a:cs typeface="Times New Roman" pitchFamily="18" charset="0"/>
              </a:rPr>
              <a:t> </a:t>
            </a:r>
            <a:r>
              <a:rPr lang="hu-HU" sz="2800" b="1" i="1" dirty="0" smtClean="0">
                <a:latin typeface="Times New Roman" pitchFamily="18" charset="0"/>
                <a:cs typeface="Times New Roman" pitchFamily="18" charset="0"/>
              </a:rPr>
              <a:t>jelenti az átengedett sugárzás intenzitását, I</a:t>
            </a:r>
            <a:r>
              <a:rPr lang="hu-HU" sz="2800" b="1" i="1" baseline="-25000" dirty="0" smtClean="0">
                <a:latin typeface="Times New Roman" pitchFamily="18" charset="0"/>
                <a:cs typeface="Times New Roman" pitchFamily="18" charset="0"/>
              </a:rPr>
              <a:t>0</a:t>
            </a:r>
            <a:r>
              <a:rPr lang="hu-HU" sz="2800" b="1" i="1" dirty="0" smtClean="0">
                <a:latin typeface="Times New Roman" pitchFamily="18" charset="0"/>
                <a:cs typeface="Times New Roman" pitchFamily="18" charset="0"/>
              </a:rPr>
              <a:t>   a beérkező sugárzás intenzitását, μ’ az abszorbens anyagra jellemző állandót (neve: lineáris abszorpciós tényező),  x az anyag vastagságát. </a:t>
            </a:r>
            <a:endParaRPr lang="hu-HU" b="1" i="1" dirty="0" smtClean="0">
              <a:latin typeface="Times New Roman" pitchFamily="18" charset="0"/>
              <a:cs typeface="Times New Roman" pitchFamily="18" charset="0"/>
            </a:endParaRPr>
          </a:p>
        </p:txBody>
      </p:sp>
      <p:sp>
        <p:nvSpPr>
          <p:cNvPr id="4101"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hu-HU"/>
          </a:p>
        </p:txBody>
      </p:sp>
      <p:graphicFrame>
        <p:nvGraphicFramePr>
          <p:cNvPr id="4098" name="Object 4"/>
          <p:cNvGraphicFramePr>
            <a:graphicFrameLocks noChangeAspect="1"/>
          </p:cNvGraphicFramePr>
          <p:nvPr/>
        </p:nvGraphicFramePr>
        <p:xfrm>
          <a:off x="3203575" y="2781300"/>
          <a:ext cx="3213100" cy="576263"/>
        </p:xfrm>
        <a:graphic>
          <a:graphicData uri="http://schemas.openxmlformats.org/presentationml/2006/ole">
            <p:oleObj spid="_x0000_s165890" name="Egyenlet" r:id="rId4" imgW="863280" imgH="279360" progId="Equation.3">
              <p:embed/>
            </p:oleObj>
          </a:graphicData>
        </a:graphic>
      </p:graphicFrame>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hu-HU" b="1" i="1" dirty="0" smtClean="0">
                <a:latin typeface="Times New Roman" pitchFamily="18" charset="0"/>
                <a:cs typeface="Times New Roman" pitchFamily="18" charset="0"/>
              </a:rPr>
              <a:t>Röntgensugarak abszorpciója</a:t>
            </a:r>
          </a:p>
        </p:txBody>
      </p:sp>
      <p:sp>
        <p:nvSpPr>
          <p:cNvPr id="5124" name="Rectangle 3"/>
          <p:cNvSpPr>
            <a:spLocks noGrp="1" noChangeArrowheads="1"/>
          </p:cNvSpPr>
          <p:nvPr>
            <p:ph type="body" idx="1"/>
          </p:nvPr>
        </p:nvSpPr>
        <p:spPr/>
        <p:txBody>
          <a:bodyPr/>
          <a:lstStyle/>
          <a:p>
            <a:pPr algn="just" eaLnBrk="1" hangingPunct="1">
              <a:lnSpc>
                <a:spcPct val="80000"/>
              </a:lnSpc>
              <a:buFontTx/>
              <a:buNone/>
            </a:pPr>
            <a:r>
              <a:rPr lang="hu-HU" sz="2800" b="1" i="1" dirty="0" smtClean="0"/>
              <a:t>	</a:t>
            </a:r>
            <a:r>
              <a:rPr lang="hu-HU" sz="2800" b="1" i="1" dirty="0" smtClean="0">
                <a:latin typeface="Times New Roman" pitchFamily="18" charset="0"/>
                <a:cs typeface="Times New Roman" pitchFamily="18" charset="0"/>
              </a:rPr>
              <a:t>A fenti egyenletnél gyakrabban használt a következő összefüggés: </a:t>
            </a:r>
          </a:p>
          <a:p>
            <a:pPr algn="just" eaLnBrk="1" hangingPunct="1">
              <a:lnSpc>
                <a:spcPct val="80000"/>
              </a:lnSpc>
              <a:buFontTx/>
              <a:buNone/>
            </a:pPr>
            <a:endParaRPr lang="hu-HU" sz="2800" b="1" i="1" dirty="0" smtClean="0">
              <a:latin typeface="Times New Roman" pitchFamily="18" charset="0"/>
              <a:cs typeface="Times New Roman" pitchFamily="18" charset="0"/>
            </a:endParaRPr>
          </a:p>
          <a:p>
            <a:pPr algn="just" eaLnBrk="1" hangingPunct="1">
              <a:lnSpc>
                <a:spcPct val="80000"/>
              </a:lnSpc>
            </a:pPr>
            <a:endParaRPr lang="hu-HU" sz="2800" b="1" i="1" dirty="0" smtClean="0">
              <a:latin typeface="Times New Roman" pitchFamily="18" charset="0"/>
              <a:cs typeface="Times New Roman" pitchFamily="18" charset="0"/>
            </a:endParaRPr>
          </a:p>
          <a:p>
            <a:pPr algn="just" eaLnBrk="1" hangingPunct="1">
              <a:spcBef>
                <a:spcPts val="600"/>
              </a:spcBef>
              <a:spcAft>
                <a:spcPts val="600"/>
              </a:spcAft>
              <a:buFontTx/>
              <a:buNone/>
            </a:pPr>
            <a:r>
              <a:rPr lang="hu-HU" sz="2800" b="1" i="1" dirty="0" smtClean="0">
                <a:latin typeface="Times New Roman" pitchFamily="18" charset="0"/>
                <a:cs typeface="Times New Roman" pitchFamily="18" charset="0"/>
              </a:rPr>
              <a:t>	itt μ neve tömegabszorpciós tényező, a d felületi rétegsűrűség, mértékegysége kg/m</a:t>
            </a:r>
            <a:r>
              <a:rPr lang="hu-HU" sz="2800" b="1" i="1" baseline="30000" dirty="0" smtClean="0">
                <a:latin typeface="Times New Roman" pitchFamily="18" charset="0"/>
                <a:cs typeface="Times New Roman" pitchFamily="18" charset="0"/>
              </a:rPr>
              <a:t>2</a:t>
            </a:r>
            <a:r>
              <a:rPr lang="hu-HU" sz="2800" b="1" i="1" dirty="0" smtClean="0">
                <a:latin typeface="Times New Roman" pitchFamily="18" charset="0"/>
                <a:cs typeface="Times New Roman" pitchFamily="18" charset="0"/>
              </a:rPr>
              <a:t>. Ez jobban kifejezi, hogy az abszorpció inkább a sugárzás útjába helyezett tömeg mennyiségétől függ, nem a vastagságtól! Egy vékony ólomlemez sokkal jobban elnyeli a röntgensugárzást mint egy közepesen vastag alumínium lemez. </a:t>
            </a:r>
          </a:p>
        </p:txBody>
      </p:sp>
      <p:sp>
        <p:nvSpPr>
          <p:cNvPr id="5125" name="Rectangle 5"/>
          <p:cNvSpPr>
            <a:spLocks noChangeArrowheads="1"/>
          </p:cNvSpPr>
          <p:nvPr/>
        </p:nvSpPr>
        <p:spPr bwMode="auto">
          <a:xfrm>
            <a:off x="0" y="3309938"/>
            <a:ext cx="9144000" cy="0"/>
          </a:xfrm>
          <a:prstGeom prst="rect">
            <a:avLst/>
          </a:prstGeom>
          <a:noFill/>
          <a:ln w="9525">
            <a:noFill/>
            <a:miter lim="800000"/>
            <a:headEnd/>
            <a:tailEnd/>
          </a:ln>
        </p:spPr>
        <p:txBody>
          <a:bodyPr wrap="none" anchor="ctr">
            <a:spAutoFit/>
          </a:bodyPr>
          <a:lstStyle/>
          <a:p>
            <a:endParaRPr lang="hu-HU"/>
          </a:p>
        </p:txBody>
      </p:sp>
      <p:sp>
        <p:nvSpPr>
          <p:cNvPr id="5126"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hu-HU"/>
          </a:p>
        </p:txBody>
      </p:sp>
      <p:graphicFrame>
        <p:nvGraphicFramePr>
          <p:cNvPr id="5122" name="Object 7"/>
          <p:cNvGraphicFramePr>
            <a:graphicFrameLocks noChangeAspect="1"/>
          </p:cNvGraphicFramePr>
          <p:nvPr/>
        </p:nvGraphicFramePr>
        <p:xfrm>
          <a:off x="3635375" y="2565400"/>
          <a:ext cx="1597025" cy="519113"/>
        </p:xfrm>
        <a:graphic>
          <a:graphicData uri="http://schemas.openxmlformats.org/presentationml/2006/ole">
            <p:oleObj spid="_x0000_s166914" name="Egyenlet" r:id="rId4" imgW="736600" imgH="241300" progId="Equation.3">
              <p:embed/>
            </p:oleObj>
          </a:graphicData>
        </a:graphic>
      </p:graphicFrame>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hu-HU" b="1" i="1" dirty="0" smtClean="0">
                <a:latin typeface="Times New Roman" pitchFamily="18" charset="0"/>
                <a:cs typeface="Times New Roman" pitchFamily="18" charset="0"/>
              </a:rPr>
              <a:t>Röntgensugarak abszorpciója</a:t>
            </a:r>
          </a:p>
        </p:txBody>
      </p:sp>
      <p:sp>
        <p:nvSpPr>
          <p:cNvPr id="6148" name="Rectangle 3"/>
          <p:cNvSpPr>
            <a:spLocks noGrp="1" noChangeArrowheads="1"/>
          </p:cNvSpPr>
          <p:nvPr>
            <p:ph type="body" idx="1"/>
          </p:nvPr>
        </p:nvSpPr>
        <p:spPr/>
        <p:txBody>
          <a:bodyPr/>
          <a:lstStyle/>
          <a:p>
            <a:pPr algn="just" eaLnBrk="1" hangingPunct="1">
              <a:spcBef>
                <a:spcPts val="600"/>
              </a:spcBef>
              <a:spcAft>
                <a:spcPts val="600"/>
              </a:spcAft>
            </a:pPr>
            <a:r>
              <a:rPr lang="hu-HU" sz="2800" b="1" i="1" dirty="0" smtClean="0">
                <a:latin typeface="Times New Roman" pitchFamily="18" charset="0"/>
                <a:cs typeface="Times New Roman" pitchFamily="18" charset="0"/>
              </a:rPr>
              <a:t>A különböző elemek  sugárzás elnyelő képessége (atomi abszorpció) igen különböző, ennek speciális esetekben különös jelentősége van, most csak egy általánosan használható közelítő formulát írunk fel:</a:t>
            </a:r>
          </a:p>
          <a:p>
            <a:pPr eaLnBrk="1" hangingPunct="1">
              <a:buFontTx/>
              <a:buNone/>
            </a:pPr>
            <a:endParaRPr lang="hu-HU" sz="2800" i="1" dirty="0" smtClean="0">
              <a:latin typeface="Times New Roman" pitchFamily="18" charset="0"/>
              <a:cs typeface="Times New Roman" pitchFamily="18" charset="0"/>
            </a:endParaRPr>
          </a:p>
        </p:txBody>
      </p:sp>
      <p:sp>
        <p:nvSpPr>
          <p:cNvPr id="6149"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hu-HU"/>
          </a:p>
        </p:txBody>
      </p:sp>
      <p:graphicFrame>
        <p:nvGraphicFramePr>
          <p:cNvPr id="6146" name="Object 4"/>
          <p:cNvGraphicFramePr>
            <a:graphicFrameLocks noChangeAspect="1"/>
          </p:cNvGraphicFramePr>
          <p:nvPr/>
        </p:nvGraphicFramePr>
        <p:xfrm>
          <a:off x="2987675" y="4365625"/>
          <a:ext cx="2873375" cy="588963"/>
        </p:xfrm>
        <a:graphic>
          <a:graphicData uri="http://schemas.openxmlformats.org/presentationml/2006/ole">
            <p:oleObj spid="_x0000_s167938" name="Egyenlet" r:id="rId4" imgW="1002865" imgH="228501" progId="Equation.3">
              <p:embed/>
            </p:oleObj>
          </a:graphicData>
        </a:graphic>
      </p:graphicFrame>
      <p:sp>
        <p:nvSpPr>
          <p:cNvPr id="6150" name="Text Box 9"/>
          <p:cNvSpPr txBox="1">
            <a:spLocks noChangeArrowheads="1"/>
          </p:cNvSpPr>
          <p:nvPr/>
        </p:nvSpPr>
        <p:spPr bwMode="auto">
          <a:xfrm>
            <a:off x="827088" y="5157788"/>
            <a:ext cx="7921625" cy="954087"/>
          </a:xfrm>
          <a:prstGeom prst="rect">
            <a:avLst/>
          </a:prstGeom>
          <a:noFill/>
          <a:ln w="9525">
            <a:noFill/>
            <a:miter lim="800000"/>
            <a:headEnd/>
            <a:tailEnd/>
          </a:ln>
        </p:spPr>
        <p:txBody>
          <a:bodyPr>
            <a:spAutoFit/>
          </a:bodyPr>
          <a:lstStyle/>
          <a:p>
            <a:pPr algn="just">
              <a:spcBef>
                <a:spcPct val="50000"/>
              </a:spcBef>
            </a:pPr>
            <a:r>
              <a:rPr lang="hu-HU" sz="2800" b="1" i="1">
                <a:latin typeface="Times New Roman" pitchFamily="18" charset="0"/>
                <a:cs typeface="Times New Roman" pitchFamily="18" charset="0"/>
              </a:rPr>
              <a:t>A képletből látszik, hogy az abszorpció erőteljesen (harmadik hatvány szerint) függ a hullámhossztól! </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hu-HU" b="1" i="1" smtClean="0">
                <a:latin typeface="Times New Roman" pitchFamily="18" charset="0"/>
                <a:cs typeface="Times New Roman" pitchFamily="18" charset="0"/>
              </a:rPr>
              <a:t>Röntgensugarak abszorpciója</a:t>
            </a:r>
          </a:p>
        </p:txBody>
      </p:sp>
      <p:sp>
        <p:nvSpPr>
          <p:cNvPr id="28675" name="Rectangle 3"/>
          <p:cNvSpPr>
            <a:spLocks noGrp="1" noChangeArrowheads="1"/>
          </p:cNvSpPr>
          <p:nvPr>
            <p:ph type="body" idx="1"/>
          </p:nvPr>
        </p:nvSpPr>
        <p:spPr>
          <a:xfrm>
            <a:off x="468313" y="1628775"/>
            <a:ext cx="8229600" cy="4525963"/>
          </a:xfrm>
        </p:spPr>
        <p:txBody>
          <a:bodyPr/>
          <a:lstStyle/>
          <a:p>
            <a:pPr algn="just" eaLnBrk="1" hangingPunct="1"/>
            <a:r>
              <a:rPr lang="hu-HU" sz="2800" b="1" i="1" u="sng" smtClean="0">
                <a:latin typeface="Times New Roman" pitchFamily="18" charset="0"/>
                <a:cs typeface="Times New Roman" pitchFamily="18" charset="0"/>
              </a:rPr>
              <a:t>Lágy röntgensugárzás</a:t>
            </a:r>
            <a:r>
              <a:rPr lang="hu-HU" sz="2800" b="1" i="1" smtClean="0">
                <a:latin typeface="Times New Roman" pitchFamily="18" charset="0"/>
                <a:cs typeface="Times New Roman" pitchFamily="18" charset="0"/>
              </a:rPr>
              <a:t>: </a:t>
            </a:r>
          </a:p>
          <a:p>
            <a:pPr algn="just" eaLnBrk="1" hangingPunct="1">
              <a:buFontTx/>
              <a:buNone/>
            </a:pPr>
            <a:r>
              <a:rPr lang="hu-HU" sz="2800" b="1" i="1" smtClean="0">
                <a:latin typeface="Times New Roman" pitchFamily="18" charset="0"/>
                <a:cs typeface="Times New Roman" pitchFamily="18" charset="0"/>
              </a:rPr>
              <a:t>		nagy hullámhosszúságú, azaz kis energiájú röntgensugarak, melyek  jobban elnyelődnek,</a:t>
            </a:r>
            <a:r>
              <a:rPr lang="hu-HU" sz="2800" smtClean="0">
                <a:latin typeface="Times New Roman" pitchFamily="18" charset="0"/>
                <a:cs typeface="Times New Roman" pitchFamily="18" charset="0"/>
              </a:rPr>
              <a:t> </a:t>
            </a:r>
            <a:r>
              <a:rPr lang="hu-HU" sz="2800" b="1" i="1" u="sng" smtClean="0">
                <a:latin typeface="Times New Roman" pitchFamily="18" charset="0"/>
                <a:cs typeface="Times New Roman" pitchFamily="18" charset="0"/>
              </a:rPr>
              <a:t>orvosi alkalmazásuk gyakoribb.</a:t>
            </a:r>
          </a:p>
          <a:p>
            <a:pPr algn="just" eaLnBrk="1" hangingPunct="1">
              <a:buFontTx/>
              <a:buNone/>
            </a:pPr>
            <a:endParaRPr lang="hu-HU" sz="2800" b="1" smtClean="0">
              <a:latin typeface="Times New Roman" pitchFamily="18" charset="0"/>
              <a:cs typeface="Times New Roman" pitchFamily="18" charset="0"/>
            </a:endParaRPr>
          </a:p>
          <a:p>
            <a:pPr algn="just" eaLnBrk="1" hangingPunct="1">
              <a:buFontTx/>
              <a:buNone/>
            </a:pPr>
            <a:r>
              <a:rPr lang="hu-HU" sz="2800" b="1" i="1" smtClean="0">
                <a:latin typeface="Times New Roman" pitchFamily="18" charset="0"/>
                <a:cs typeface="Times New Roman" pitchFamily="18" charset="0"/>
              </a:rPr>
              <a:t>	</a:t>
            </a:r>
            <a:r>
              <a:rPr lang="hu-HU" sz="2800" b="1" i="1" u="sng" smtClean="0">
                <a:latin typeface="Times New Roman" pitchFamily="18" charset="0"/>
                <a:cs typeface="Times New Roman" pitchFamily="18" charset="0"/>
              </a:rPr>
              <a:t>Kemény röntgen</a:t>
            </a:r>
            <a:r>
              <a:rPr lang="hu-HU" sz="2800" b="1" u="sng" smtClean="0">
                <a:latin typeface="Times New Roman" pitchFamily="18" charset="0"/>
                <a:cs typeface="Times New Roman" pitchFamily="18" charset="0"/>
              </a:rPr>
              <a:t>sugárzás</a:t>
            </a:r>
            <a:r>
              <a:rPr lang="hu-HU" sz="2800" b="1" smtClean="0">
                <a:latin typeface="Times New Roman" pitchFamily="18" charset="0"/>
                <a:cs typeface="Times New Roman" pitchFamily="18" charset="0"/>
              </a:rPr>
              <a:t>:</a:t>
            </a:r>
          </a:p>
          <a:p>
            <a:pPr algn="just" eaLnBrk="1" hangingPunct="1">
              <a:buFontTx/>
              <a:buNone/>
            </a:pPr>
            <a:r>
              <a:rPr lang="hu-HU" sz="2800" b="1" smtClean="0">
                <a:latin typeface="Times New Roman" pitchFamily="18" charset="0"/>
                <a:cs typeface="Times New Roman" pitchFamily="18" charset="0"/>
              </a:rPr>
              <a:t>		</a:t>
            </a:r>
            <a:r>
              <a:rPr lang="hu-HU" b="1" smtClean="0">
                <a:latin typeface="Times New Roman" pitchFamily="18" charset="0"/>
                <a:cs typeface="Times New Roman" pitchFamily="18" charset="0"/>
              </a:rPr>
              <a:t> </a:t>
            </a:r>
            <a:r>
              <a:rPr lang="hu-HU" sz="2800" b="1" i="1" smtClean="0">
                <a:latin typeface="Times New Roman" pitchFamily="18" charset="0"/>
                <a:cs typeface="Times New Roman" pitchFamily="18" charset="0"/>
              </a:rPr>
              <a:t>rövidebb hullámhosszú, nagy áthatoló képességű, ezért elsősorban az </a:t>
            </a:r>
            <a:r>
              <a:rPr lang="hu-HU" sz="2800" b="1" i="1" u="sng" smtClean="0">
                <a:latin typeface="Times New Roman" pitchFamily="18" charset="0"/>
                <a:cs typeface="Times New Roman" pitchFamily="18" charset="0"/>
              </a:rPr>
              <a:t>ipar használja  </a:t>
            </a:r>
            <a:r>
              <a:rPr lang="hu-HU" sz="2800" b="1" i="1" smtClean="0">
                <a:latin typeface="Times New Roman" pitchFamily="18" charset="0"/>
                <a:cs typeface="Times New Roman" pitchFamily="18" charset="0"/>
              </a:rPr>
              <a:t>pl. hegesztési varratok vizsgálatára.</a:t>
            </a:r>
            <a:r>
              <a:rPr lang="hu-HU" sz="2800" i="1" smtClean="0">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hu-HU" b="1" i="1" smtClean="0">
                <a:latin typeface="Times New Roman" pitchFamily="18" charset="0"/>
                <a:cs typeface="Times New Roman" pitchFamily="18" charset="0"/>
              </a:rPr>
              <a:t>Orvosi alkalmazások</a:t>
            </a:r>
          </a:p>
        </p:txBody>
      </p:sp>
      <p:sp>
        <p:nvSpPr>
          <p:cNvPr id="29699" name="Rectangle 3"/>
          <p:cNvSpPr>
            <a:spLocks noGrp="1" noChangeArrowheads="1"/>
          </p:cNvSpPr>
          <p:nvPr>
            <p:ph type="body" idx="1"/>
          </p:nvPr>
        </p:nvSpPr>
        <p:spPr/>
        <p:txBody>
          <a:bodyPr/>
          <a:lstStyle/>
          <a:p>
            <a:pPr algn="just" eaLnBrk="1" hangingPunct="1">
              <a:lnSpc>
                <a:spcPct val="90000"/>
              </a:lnSpc>
            </a:pPr>
            <a:r>
              <a:rPr lang="hu-HU" sz="2800" b="1" i="1" u="sng" smtClean="0">
                <a:latin typeface="Times New Roman" pitchFamily="18" charset="0"/>
                <a:cs typeface="Times New Roman" pitchFamily="18" charset="0"/>
              </a:rPr>
              <a:t>Tüdőröntgen:</a:t>
            </a:r>
            <a:r>
              <a:rPr lang="hu-HU" sz="2800" b="1" smtClean="0">
                <a:latin typeface="Times New Roman" pitchFamily="18" charset="0"/>
                <a:cs typeface="Times New Roman" pitchFamily="18" charset="0"/>
              </a:rPr>
              <a:t> </a:t>
            </a:r>
            <a:r>
              <a:rPr lang="hu-HU" sz="2800" b="1" i="1" smtClean="0">
                <a:latin typeface="Times New Roman" pitchFamily="18" charset="0"/>
                <a:cs typeface="Times New Roman" pitchFamily="18" charset="0"/>
              </a:rPr>
              <a:t>az emberi szervezet nagy százaléka víz, amin a röntgensugarak könnyen áthatolnak, árnyékot nem adnak. </a:t>
            </a:r>
          </a:p>
          <a:p>
            <a:pPr algn="just" eaLnBrk="1" hangingPunct="1">
              <a:lnSpc>
                <a:spcPct val="90000"/>
              </a:lnSpc>
            </a:pPr>
            <a:endParaRPr lang="hu-HU" sz="2800" b="1" i="1" smtClean="0">
              <a:latin typeface="Times New Roman" pitchFamily="18" charset="0"/>
              <a:cs typeface="Times New Roman" pitchFamily="18" charset="0"/>
            </a:endParaRPr>
          </a:p>
          <a:p>
            <a:pPr algn="just" eaLnBrk="1" hangingPunct="1">
              <a:lnSpc>
                <a:spcPct val="90000"/>
              </a:lnSpc>
            </a:pPr>
            <a:r>
              <a:rPr lang="hu-HU" sz="2800" b="1" i="1" u="sng" smtClean="0">
                <a:latin typeface="Times New Roman" pitchFamily="18" charset="0"/>
                <a:cs typeface="Times New Roman" pitchFamily="18" charset="0"/>
              </a:rPr>
              <a:t>Csontok röntgenezése</a:t>
            </a:r>
            <a:r>
              <a:rPr lang="hu-HU" sz="2800" b="1" i="1" smtClean="0">
                <a:latin typeface="Times New Roman" pitchFamily="18" charset="0"/>
                <a:cs typeface="Times New Roman" pitchFamily="18" charset="0"/>
              </a:rPr>
              <a:t>: a kalcium nagyobb rendszáma miatt jól elnyeli a sugárzást és éles árnyékot ad az ernyőn. Ezért jól látszanak a csontok, foggyökér, stb., vagy a tüdőbe betokozott baktériumok, melyeket a szervezet védekezésképpen kalciummal vesz körül („meszesedés”).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hu-HU" b="1" i="1" smtClean="0">
                <a:solidFill>
                  <a:srgbClr val="FF9900"/>
                </a:solidFill>
              </a:rPr>
              <a:t/>
            </a:r>
            <a:br>
              <a:rPr lang="hu-HU" b="1" i="1" smtClean="0">
                <a:solidFill>
                  <a:srgbClr val="FF9900"/>
                </a:solidFill>
              </a:rPr>
            </a:br>
            <a:r>
              <a:rPr lang="hu-HU" b="1" i="1" smtClean="0">
                <a:solidFill>
                  <a:srgbClr val="FF9900"/>
                </a:solidFill>
                <a:latin typeface="Times New Roman" pitchFamily="18" charset="0"/>
              </a:rPr>
              <a:t>MECHANIKA</a:t>
            </a:r>
            <a:r>
              <a:rPr lang="hu-HU" sz="4000" b="1" i="1" smtClean="0">
                <a:solidFill>
                  <a:srgbClr val="FF9900"/>
                </a:solidFill>
              </a:rPr>
              <a:t/>
            </a:r>
            <a:br>
              <a:rPr lang="hu-HU" sz="4000" b="1" i="1" smtClean="0">
                <a:solidFill>
                  <a:srgbClr val="FF9900"/>
                </a:solidFill>
              </a:rPr>
            </a:br>
            <a:endParaRPr lang="hu-HU" sz="4000" b="1" i="1" smtClean="0">
              <a:solidFill>
                <a:srgbClr val="FF9900"/>
              </a:solidFill>
            </a:endParaRPr>
          </a:p>
        </p:txBody>
      </p:sp>
      <p:sp>
        <p:nvSpPr>
          <p:cNvPr id="19459" name="Rectangle 3"/>
          <p:cNvSpPr>
            <a:spLocks noGrp="1" noChangeArrowheads="1"/>
          </p:cNvSpPr>
          <p:nvPr>
            <p:ph type="body" idx="1"/>
          </p:nvPr>
        </p:nvSpPr>
        <p:spPr/>
        <p:txBody>
          <a:bodyPr/>
          <a:lstStyle/>
          <a:p>
            <a:pPr eaLnBrk="1" hangingPunct="1">
              <a:spcBef>
                <a:spcPct val="0"/>
              </a:spcBef>
              <a:buFontTx/>
              <a:buNone/>
            </a:pPr>
            <a:r>
              <a:rPr lang="hu-HU" b="1" i="1" u="sng" smtClean="0">
                <a:solidFill>
                  <a:srgbClr val="FF9933"/>
                </a:solidFill>
                <a:latin typeface="Times New Roman" pitchFamily="18" charset="0"/>
              </a:rPr>
              <a:t>Nyomás nyugvó folyadékban</a:t>
            </a:r>
          </a:p>
          <a:p>
            <a:pPr algn="just" eaLnBrk="1" hangingPunct="1">
              <a:spcBef>
                <a:spcPct val="0"/>
              </a:spcBef>
              <a:buFontTx/>
              <a:buNone/>
            </a:pPr>
            <a:r>
              <a:rPr lang="hu-HU" b="1" i="1" smtClean="0">
                <a:solidFill>
                  <a:srgbClr val="FF9933"/>
                </a:solidFill>
                <a:latin typeface="Times New Roman" pitchFamily="18" charset="0"/>
              </a:rPr>
              <a:t>(hidrosztatikai nyomás):</a:t>
            </a:r>
            <a:r>
              <a:rPr lang="hu-HU" b="1" smtClean="0">
                <a:solidFill>
                  <a:srgbClr val="FF9933"/>
                </a:solidFill>
                <a:latin typeface="Times New Roman" pitchFamily="18" charset="0"/>
              </a:rPr>
              <a:t> </a:t>
            </a:r>
            <a:r>
              <a:rPr lang="hu-HU" b="1" i="1" smtClean="0">
                <a:solidFill>
                  <a:srgbClr val="FF9933"/>
                </a:solidFill>
                <a:latin typeface="Times New Roman" pitchFamily="18" charset="0"/>
              </a:rPr>
              <a:t>a folyadék                          súlyából származó nyomás</a:t>
            </a:r>
          </a:p>
          <a:p>
            <a:pPr algn="just" eaLnBrk="1" hangingPunct="1">
              <a:spcBef>
                <a:spcPct val="0"/>
              </a:spcBef>
              <a:buFontTx/>
              <a:buNone/>
            </a:pPr>
            <a:endParaRPr lang="hu-HU" b="1" i="1" smtClean="0">
              <a:solidFill>
                <a:srgbClr val="FF9933"/>
              </a:solidFill>
              <a:latin typeface="Times New Roman" pitchFamily="18" charset="0"/>
            </a:endParaRPr>
          </a:p>
          <a:p>
            <a:pPr algn="just" eaLnBrk="1" hangingPunct="1">
              <a:spcBef>
                <a:spcPct val="0"/>
              </a:spcBef>
              <a:buFontTx/>
              <a:buNone/>
            </a:pPr>
            <a:r>
              <a:rPr lang="hu-HU" b="1" i="1" u="sng" smtClean="0">
                <a:solidFill>
                  <a:srgbClr val="FF9933"/>
                </a:solidFill>
                <a:latin typeface="Times New Roman" pitchFamily="18" charset="0"/>
              </a:rPr>
              <a:t>Függ</a:t>
            </a:r>
            <a:r>
              <a:rPr lang="hu-HU" b="1" i="1" smtClean="0">
                <a:solidFill>
                  <a:srgbClr val="FF9933"/>
                </a:solidFill>
                <a:latin typeface="Times New Roman" pitchFamily="18" charset="0"/>
              </a:rPr>
              <a:t>: - folyadékoszlop magasságától,</a:t>
            </a:r>
          </a:p>
          <a:p>
            <a:pPr algn="just" eaLnBrk="1" hangingPunct="1">
              <a:spcBef>
                <a:spcPct val="0"/>
              </a:spcBef>
              <a:buFontTx/>
              <a:buNone/>
            </a:pPr>
            <a:r>
              <a:rPr lang="hu-HU" b="1" i="1" smtClean="0">
                <a:solidFill>
                  <a:srgbClr val="FF9933"/>
                </a:solidFill>
                <a:latin typeface="Times New Roman" pitchFamily="18" charset="0"/>
              </a:rPr>
              <a:t>		  - folyadék sűrűségétől.</a:t>
            </a:r>
          </a:p>
          <a:p>
            <a:pPr algn="just" eaLnBrk="1" hangingPunct="1">
              <a:spcBef>
                <a:spcPct val="0"/>
              </a:spcBef>
              <a:buFontTx/>
              <a:buNone/>
            </a:pPr>
            <a:endParaRPr lang="hu-HU" b="1" i="1" smtClean="0">
              <a:solidFill>
                <a:srgbClr val="FF9933"/>
              </a:solidFill>
              <a:latin typeface="Times New Roman" pitchFamily="18" charset="0"/>
            </a:endParaRPr>
          </a:p>
          <a:p>
            <a:pPr algn="just" eaLnBrk="1" hangingPunct="1">
              <a:spcBef>
                <a:spcPct val="0"/>
              </a:spcBef>
              <a:buFontTx/>
              <a:buNone/>
            </a:pPr>
            <a:r>
              <a:rPr lang="hu-HU" b="1" i="1" u="sng" smtClean="0">
                <a:solidFill>
                  <a:srgbClr val="FF9933"/>
                </a:solidFill>
                <a:latin typeface="Times New Roman" pitchFamily="18" charset="0"/>
              </a:rPr>
              <a:t>Pascal törvénye</a:t>
            </a:r>
            <a:r>
              <a:rPr lang="hu-HU" b="1" i="1" smtClean="0">
                <a:solidFill>
                  <a:srgbClr val="FF9933"/>
                </a:solidFill>
                <a:latin typeface="Times New Roman" pitchFamily="18" charset="0"/>
              </a:rPr>
              <a:t>: a külső nyomás a folyadék belsejében gyengítetlenül terjed.</a:t>
            </a:r>
          </a:p>
          <a:p>
            <a:pPr eaLnBrk="1" hangingPunct="1"/>
            <a:endParaRPr lang="hu-HU" b="1" i="1" smtClean="0">
              <a:solidFill>
                <a:srgbClr val="FF9933"/>
              </a:solidFill>
              <a:latin typeface="Times New Roman" pitchFamily="18"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hu-HU" b="1" i="1" smtClean="0">
                <a:latin typeface="Times New Roman" pitchFamily="18" charset="0"/>
                <a:cs typeface="Times New Roman" pitchFamily="18" charset="0"/>
              </a:rPr>
              <a:t>Orvosi alkalmazások</a:t>
            </a:r>
          </a:p>
        </p:txBody>
      </p:sp>
      <p:sp>
        <p:nvSpPr>
          <p:cNvPr id="30723" name="Rectangle 3"/>
          <p:cNvSpPr>
            <a:spLocks noGrp="1" noChangeArrowheads="1"/>
          </p:cNvSpPr>
          <p:nvPr>
            <p:ph type="body" idx="1"/>
          </p:nvPr>
        </p:nvSpPr>
        <p:spPr/>
        <p:txBody>
          <a:bodyPr/>
          <a:lstStyle/>
          <a:p>
            <a:pPr algn="just" eaLnBrk="1" hangingPunct="1"/>
            <a:r>
              <a:rPr lang="hu-HU" sz="2800" b="1" i="1" u="sng" smtClean="0">
                <a:latin typeface="Times New Roman" pitchFamily="18" charset="0"/>
                <a:cs typeface="Times New Roman" pitchFamily="18" charset="0"/>
              </a:rPr>
              <a:t>Kontrasztanyag használata:</a:t>
            </a:r>
            <a:r>
              <a:rPr lang="hu-HU" sz="2800" i="1" smtClean="0">
                <a:latin typeface="Times New Roman" pitchFamily="18" charset="0"/>
                <a:cs typeface="Times New Roman" pitchFamily="18" charset="0"/>
              </a:rPr>
              <a:t> </a:t>
            </a:r>
            <a:r>
              <a:rPr lang="hu-HU" sz="2800" b="1" i="1" smtClean="0">
                <a:latin typeface="Times New Roman" pitchFamily="18" charset="0"/>
                <a:cs typeface="Times New Roman" pitchFamily="18" charset="0"/>
              </a:rPr>
              <a:t>Ha lágy részt pl nyelőcsövet, gyomrot vizsgálnak, akkor előbb nagy elnyelő képességű kontraszt-anyagot, pl. báriumszulfátot itatnak a beteggel (népiesen: „gipszkását”).  Ilyen módon követhető a katéteres mintavétel, vagy vizsgálat útján a vese- vagy a szívkatéter útja is. A szív vagy agy vizsgálata csak úgy lehetséges, ha az erekbe igen nagy elnyelő képességű kontrasztanyagot juttatnak un. „érfestést” alkalmaznak.</a:t>
            </a:r>
            <a:r>
              <a:rPr lang="hu-HU" b="1" smtClean="0">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hu-HU" b="1" i="1" smtClean="0">
                <a:latin typeface="Times New Roman" pitchFamily="18" charset="0"/>
                <a:cs typeface="Times New Roman" pitchFamily="18" charset="0"/>
              </a:rPr>
              <a:t>Orvosi alkalmazások</a:t>
            </a:r>
          </a:p>
        </p:txBody>
      </p:sp>
      <p:sp>
        <p:nvSpPr>
          <p:cNvPr id="31747" name="Rectangle 3"/>
          <p:cNvSpPr>
            <a:spLocks noGrp="1" noChangeArrowheads="1"/>
          </p:cNvSpPr>
          <p:nvPr>
            <p:ph type="body" idx="1"/>
          </p:nvPr>
        </p:nvSpPr>
        <p:spPr/>
        <p:txBody>
          <a:bodyPr/>
          <a:lstStyle/>
          <a:p>
            <a:pPr algn="just" eaLnBrk="1" hangingPunct="1">
              <a:lnSpc>
                <a:spcPct val="150000"/>
              </a:lnSpc>
              <a:spcBef>
                <a:spcPts val="600"/>
              </a:spcBef>
              <a:spcAft>
                <a:spcPts val="600"/>
              </a:spcAft>
            </a:pPr>
            <a:r>
              <a:rPr lang="hu-HU" sz="2800" b="1" i="1" dirty="0" smtClean="0">
                <a:latin typeface="Times New Roman" pitchFamily="18" charset="0"/>
                <a:cs typeface="Times New Roman" pitchFamily="18" charset="0"/>
              </a:rPr>
              <a:t>A röntgensugárzás káros a szervezetre, ezért a vizsgálat idejét a lehető legrövidebbre választják, pl. fényképfelvételt készítenek és azután értékelik ki. A modern vizsgáló készülékek sugárterhelése kicsi, ezt azáltal érik el, hogy </a:t>
            </a:r>
            <a:r>
              <a:rPr lang="hu-HU" sz="2800" b="1" i="1" u="sng" dirty="0" smtClean="0">
                <a:latin typeface="Times New Roman" pitchFamily="18" charset="0"/>
                <a:cs typeface="Times New Roman" pitchFamily="18" charset="0"/>
              </a:rPr>
              <a:t>kis intenzitású sugárzást használnak</a:t>
            </a:r>
            <a:r>
              <a:rPr lang="hu-HU" sz="2800" b="1" i="1" dirty="0" smtClean="0">
                <a:latin typeface="Times New Roman" pitchFamily="18" charset="0"/>
                <a:cs typeface="Times New Roman" pitchFamily="18" charset="0"/>
              </a:rPr>
              <a:t>, és a képet elektronikus képerősítővel teszik láthatóvá. </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hu-HU" b="1" i="1" smtClean="0">
                <a:latin typeface="Times New Roman" pitchFamily="18" charset="0"/>
                <a:cs typeface="Times New Roman" pitchFamily="18" charset="0"/>
              </a:rPr>
              <a:t>Orvosi alkalmazások</a:t>
            </a:r>
          </a:p>
        </p:txBody>
      </p:sp>
      <p:sp>
        <p:nvSpPr>
          <p:cNvPr id="32771" name="Rectangle 3"/>
          <p:cNvSpPr>
            <a:spLocks noGrp="1" noChangeArrowheads="1"/>
          </p:cNvSpPr>
          <p:nvPr>
            <p:ph type="body" idx="1"/>
          </p:nvPr>
        </p:nvSpPr>
        <p:spPr/>
        <p:txBody>
          <a:bodyPr/>
          <a:lstStyle/>
          <a:p>
            <a:pPr algn="just" eaLnBrk="1" hangingPunct="1">
              <a:lnSpc>
                <a:spcPct val="150000"/>
              </a:lnSpc>
              <a:spcBef>
                <a:spcPts val="600"/>
              </a:spcBef>
              <a:spcAft>
                <a:spcPts val="600"/>
              </a:spcAft>
            </a:pPr>
            <a:r>
              <a:rPr lang="hu-HU" sz="2800" b="1" i="1" dirty="0" smtClean="0">
                <a:latin typeface="Times New Roman" pitchFamily="18" charset="0"/>
                <a:cs typeface="Times New Roman" pitchFamily="18" charset="0"/>
              </a:rPr>
              <a:t>Modernebb eszközökben</a:t>
            </a:r>
            <a:r>
              <a:rPr lang="hu-HU" sz="2800" i="1" dirty="0" smtClean="0">
                <a:latin typeface="Times New Roman" pitchFamily="18" charset="0"/>
                <a:cs typeface="Times New Roman" pitchFamily="18" charset="0"/>
              </a:rPr>
              <a:t> </a:t>
            </a:r>
            <a:r>
              <a:rPr lang="hu-HU" sz="2800" b="1" i="1" dirty="0" smtClean="0">
                <a:latin typeface="Times New Roman" pitchFamily="18" charset="0"/>
                <a:cs typeface="Times New Roman" pitchFamily="18" charset="0"/>
              </a:rPr>
              <a:t>film helyett félvezető detektorok észlelik a sugárzást, aminek következtében a sugárterhelés jelentősen csökken</a:t>
            </a:r>
            <a:r>
              <a:rPr lang="hu-HU" sz="2800" i="1" dirty="0" smtClean="0">
                <a:latin typeface="Times New Roman" pitchFamily="18" charset="0"/>
                <a:cs typeface="Times New Roman" pitchFamily="18" charset="0"/>
              </a:rPr>
              <a:t>.</a:t>
            </a:r>
          </a:p>
          <a:p>
            <a:pPr algn="just" eaLnBrk="1" hangingPunct="1">
              <a:lnSpc>
                <a:spcPct val="150000"/>
              </a:lnSpc>
              <a:spcBef>
                <a:spcPts val="600"/>
              </a:spcBef>
              <a:spcAft>
                <a:spcPts val="600"/>
              </a:spcAft>
            </a:pPr>
            <a:r>
              <a:rPr lang="hu-HU" sz="2800" b="1" i="1" dirty="0" smtClean="0">
                <a:latin typeface="Times New Roman" pitchFamily="18" charset="0"/>
                <a:cs typeface="Times New Roman" pitchFamily="18" charset="0"/>
              </a:rPr>
              <a:t>Ilyen vizsgálati eszköz a  Computer Tomográfia, azaz a CT.</a:t>
            </a:r>
          </a:p>
          <a:p>
            <a:pPr eaLnBrk="1" hangingPunct="1">
              <a:lnSpc>
                <a:spcPct val="150000"/>
              </a:lnSpc>
              <a:spcBef>
                <a:spcPts val="600"/>
              </a:spcBef>
              <a:spcAft>
                <a:spcPts val="600"/>
              </a:spcAft>
              <a:buFontTx/>
              <a:buNone/>
            </a:pPr>
            <a:endParaRPr lang="hu-HU" sz="2800" b="1" i="1"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MECHANIKA</a:t>
            </a:r>
          </a:p>
        </p:txBody>
      </p:sp>
      <p:sp>
        <p:nvSpPr>
          <p:cNvPr id="20483" name="Rectangle 3"/>
          <p:cNvSpPr>
            <a:spLocks noGrp="1" noChangeArrowheads="1"/>
          </p:cNvSpPr>
          <p:nvPr>
            <p:ph type="body" idx="1"/>
          </p:nvPr>
        </p:nvSpPr>
        <p:spPr/>
        <p:txBody>
          <a:bodyPr/>
          <a:lstStyle/>
          <a:p>
            <a:pPr eaLnBrk="1" hangingPunct="1">
              <a:buFontTx/>
              <a:buNone/>
            </a:pPr>
            <a:r>
              <a:rPr lang="hu-HU" b="1" i="1" u="sng" smtClean="0">
                <a:solidFill>
                  <a:srgbClr val="FF9933"/>
                </a:solidFill>
                <a:latin typeface="Times New Roman" pitchFamily="18" charset="0"/>
              </a:rPr>
              <a:t>Pascal törvénye:</a:t>
            </a:r>
          </a:p>
          <a:p>
            <a:pPr eaLnBrk="1" hangingPunct="1"/>
            <a:endParaRPr lang="hu-HU" b="1" i="1" u="sng" smtClean="0">
              <a:solidFill>
                <a:srgbClr val="FF9933"/>
              </a:solidFill>
            </a:endParaRPr>
          </a:p>
        </p:txBody>
      </p:sp>
      <p:sp>
        <p:nvSpPr>
          <p:cNvPr id="20484" name="AutoShape 5" descr="h8"/>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hu-HU"/>
          </a:p>
        </p:txBody>
      </p:sp>
      <p:sp>
        <p:nvSpPr>
          <p:cNvPr id="20485" name="AutoShape 7" descr="h8"/>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hu-HU"/>
          </a:p>
        </p:txBody>
      </p:sp>
      <p:sp>
        <p:nvSpPr>
          <p:cNvPr id="20486" name="AutoShape 13" descr="h8"/>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hu-HU"/>
          </a:p>
        </p:txBody>
      </p:sp>
      <p:sp>
        <p:nvSpPr>
          <p:cNvPr id="20487" name="AutoShape 15" descr="h8"/>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hu-HU"/>
          </a:p>
        </p:txBody>
      </p:sp>
      <p:sp>
        <p:nvSpPr>
          <p:cNvPr id="20488" name="AutoShape 17" descr="h8"/>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hu-HU"/>
          </a:p>
        </p:txBody>
      </p:sp>
      <p:sp>
        <p:nvSpPr>
          <p:cNvPr id="20489" name="AutoShape 19" descr="h8"/>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hu-HU"/>
          </a:p>
        </p:txBody>
      </p:sp>
      <p:pic>
        <p:nvPicPr>
          <p:cNvPr id="20490" name="Picture 21" descr="hidrosztat_nyomas_mindenfele_egyforma"/>
          <p:cNvPicPr>
            <a:picLocks noChangeAspect="1" noChangeArrowheads="1"/>
          </p:cNvPicPr>
          <p:nvPr/>
        </p:nvPicPr>
        <p:blipFill>
          <a:blip r:embed="rId3" cstate="print">
            <a:lum bright="24000" contrast="60000"/>
          </a:blip>
          <a:srcRect/>
          <a:stretch>
            <a:fillRect/>
          </a:stretch>
        </p:blipFill>
        <p:spPr bwMode="auto">
          <a:xfrm>
            <a:off x="4859338" y="1844675"/>
            <a:ext cx="3384550" cy="3130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23850" y="333375"/>
            <a:ext cx="8229600" cy="1143000"/>
          </a:xfrm>
        </p:spPr>
        <p:txBody>
          <a:bodyPr/>
          <a:lstStyle/>
          <a:p>
            <a:pPr eaLnBrk="1" hangingPunct="1"/>
            <a:r>
              <a:rPr lang="hu-HU" sz="4000" b="1" i="1" smtClean="0">
                <a:solidFill>
                  <a:srgbClr val="FF9900"/>
                </a:solidFill>
              </a:rPr>
              <a:t/>
            </a:r>
            <a:br>
              <a:rPr lang="hu-HU" sz="4000" b="1" i="1" smtClean="0">
                <a:solidFill>
                  <a:srgbClr val="FF9900"/>
                </a:solidFill>
              </a:rPr>
            </a:br>
            <a:r>
              <a:rPr lang="hu-HU" b="1" i="1" smtClean="0">
                <a:solidFill>
                  <a:srgbClr val="FF9900"/>
                </a:solidFill>
                <a:latin typeface="Times New Roman" pitchFamily="18" charset="0"/>
              </a:rPr>
              <a:t>MECHANIKA</a:t>
            </a:r>
            <a:r>
              <a:rPr lang="hu-HU" sz="4000" b="1" i="1" smtClean="0">
                <a:solidFill>
                  <a:srgbClr val="FF9900"/>
                </a:solidFill>
              </a:rPr>
              <a:t/>
            </a:r>
            <a:br>
              <a:rPr lang="hu-HU" sz="4000" b="1" i="1" smtClean="0">
                <a:solidFill>
                  <a:srgbClr val="FF9900"/>
                </a:solidFill>
              </a:rPr>
            </a:br>
            <a:endParaRPr lang="hu-HU" sz="4000" b="1" i="1" smtClean="0">
              <a:solidFill>
                <a:srgbClr val="FF9900"/>
              </a:solidFill>
            </a:endParaRPr>
          </a:p>
        </p:txBody>
      </p:sp>
      <p:pic>
        <p:nvPicPr>
          <p:cNvPr id="21507" name="Picture 4" descr="pres"/>
          <p:cNvPicPr>
            <a:picLocks noGrp="1" noChangeAspect="1" noChangeArrowheads="1"/>
          </p:cNvPicPr>
          <p:nvPr>
            <p:ph type="body" idx="1"/>
          </p:nvPr>
        </p:nvPicPr>
        <p:blipFill>
          <a:blip r:embed="rId3" cstate="print">
            <a:lum bright="30000" contrast="66000"/>
          </a:blip>
          <a:srcRect/>
          <a:stretch>
            <a:fillRect/>
          </a:stretch>
        </p:blipFill>
        <p:spPr>
          <a:xfrm>
            <a:off x="4859338" y="3500438"/>
            <a:ext cx="3541712" cy="2687637"/>
          </a:xfrm>
          <a:noFill/>
        </p:spPr>
      </p:pic>
      <p:sp>
        <p:nvSpPr>
          <p:cNvPr id="21508" name="Rectangle 6"/>
          <p:cNvSpPr>
            <a:spLocks noChangeArrowheads="1"/>
          </p:cNvSpPr>
          <p:nvPr/>
        </p:nvSpPr>
        <p:spPr bwMode="auto">
          <a:xfrm>
            <a:off x="1476375" y="1628775"/>
            <a:ext cx="5605463" cy="1066800"/>
          </a:xfrm>
          <a:prstGeom prst="rect">
            <a:avLst/>
          </a:prstGeom>
          <a:noFill/>
          <a:ln w="9525">
            <a:noFill/>
            <a:miter lim="800000"/>
            <a:headEnd/>
            <a:tailEnd/>
          </a:ln>
        </p:spPr>
        <p:txBody>
          <a:bodyPr wrap="none">
            <a:spAutoFit/>
          </a:bodyPr>
          <a:lstStyle/>
          <a:p>
            <a:r>
              <a:rPr lang="hu-HU" sz="3200" b="1" i="1">
                <a:solidFill>
                  <a:srgbClr val="FF9900"/>
                </a:solidFill>
                <a:latin typeface="Times New Roman" pitchFamily="18" charset="0"/>
              </a:rPr>
              <a:t>Pascal törvényének alkalmazása</a:t>
            </a:r>
          </a:p>
          <a:p>
            <a:endParaRPr lang="hu-HU" sz="3200" b="1" i="1">
              <a:solidFill>
                <a:srgbClr val="FF9900"/>
              </a:solidFill>
            </a:endParaRPr>
          </a:p>
        </p:txBody>
      </p:sp>
      <p:sp>
        <p:nvSpPr>
          <p:cNvPr id="21509" name="Rectangle 7"/>
          <p:cNvSpPr>
            <a:spLocks noChangeArrowheads="1"/>
          </p:cNvSpPr>
          <p:nvPr/>
        </p:nvSpPr>
        <p:spPr bwMode="auto">
          <a:xfrm>
            <a:off x="684213" y="2349500"/>
            <a:ext cx="7632700" cy="579438"/>
          </a:xfrm>
          <a:prstGeom prst="rect">
            <a:avLst/>
          </a:prstGeom>
          <a:noFill/>
          <a:ln w="9525">
            <a:noFill/>
            <a:miter lim="800000"/>
            <a:headEnd/>
            <a:tailEnd/>
          </a:ln>
        </p:spPr>
        <p:txBody>
          <a:bodyPr>
            <a:spAutoFit/>
          </a:bodyPr>
          <a:lstStyle/>
          <a:p>
            <a:pPr>
              <a:spcBef>
                <a:spcPct val="20000"/>
              </a:spcBef>
            </a:pPr>
            <a:r>
              <a:rPr lang="hu-HU" sz="3200" b="1" i="1">
                <a:solidFill>
                  <a:srgbClr val="FF9933"/>
                </a:solidFill>
                <a:latin typeface="Times New Roman" pitchFamily="18" charset="0"/>
              </a:rPr>
              <a:t>   </a:t>
            </a:r>
            <a:r>
              <a:rPr lang="hu-HU" sz="3200" b="1" i="1" u="sng">
                <a:solidFill>
                  <a:srgbClr val="FF9933"/>
                </a:solidFill>
                <a:latin typeface="Times New Roman" pitchFamily="18" charset="0"/>
              </a:rPr>
              <a:t>Vízi buzogány</a:t>
            </a:r>
            <a:r>
              <a:rPr lang="hu-HU" sz="3200" b="1" i="1">
                <a:solidFill>
                  <a:srgbClr val="FF9933"/>
                </a:solidFill>
                <a:latin typeface="Times New Roman" pitchFamily="18" charset="0"/>
              </a:rPr>
              <a:t>		       </a:t>
            </a:r>
            <a:r>
              <a:rPr lang="hu-HU" sz="3200" b="1" i="1" u="sng">
                <a:solidFill>
                  <a:srgbClr val="FF9933"/>
                </a:solidFill>
                <a:latin typeface="Times New Roman" pitchFamily="18" charset="0"/>
              </a:rPr>
              <a:t>Hidraulikus sajtó</a:t>
            </a:r>
          </a:p>
        </p:txBody>
      </p:sp>
      <p:pic>
        <p:nvPicPr>
          <p:cNvPr id="21510" name="Picture 8" descr="h8">
            <a:hlinkClick r:id="rId4"/>
          </p:cNvPr>
          <p:cNvPicPr>
            <a:picLocks noChangeAspect="1" noChangeArrowheads="1"/>
          </p:cNvPicPr>
          <p:nvPr/>
        </p:nvPicPr>
        <p:blipFill>
          <a:blip r:embed="rId5" cstate="print"/>
          <a:srcRect/>
          <a:stretch>
            <a:fillRect/>
          </a:stretch>
        </p:blipFill>
        <p:spPr bwMode="auto">
          <a:xfrm>
            <a:off x="684213" y="3500438"/>
            <a:ext cx="3379787" cy="2549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23850" y="620713"/>
            <a:ext cx="8229600" cy="1143000"/>
          </a:xfrm>
        </p:spPr>
        <p:txBody>
          <a:bodyPr/>
          <a:lstStyle/>
          <a:p>
            <a:pPr eaLnBrk="1" hangingPunct="1"/>
            <a:r>
              <a:rPr lang="hu-HU" b="1" i="1" smtClean="0">
                <a:solidFill>
                  <a:srgbClr val="FF9900"/>
                </a:solidFill>
                <a:latin typeface="Times New Roman" pitchFamily="18" charset="0"/>
              </a:rPr>
              <a:t>MECHANIKA</a:t>
            </a:r>
            <a:br>
              <a:rPr lang="hu-HU" b="1" i="1" smtClean="0">
                <a:solidFill>
                  <a:srgbClr val="FF9900"/>
                </a:solidFill>
                <a:latin typeface="Times New Roman" pitchFamily="18" charset="0"/>
              </a:rPr>
            </a:br>
            <a:endParaRPr lang="hu-HU" b="1" i="1" smtClean="0">
              <a:solidFill>
                <a:srgbClr val="FF9900"/>
              </a:solidFill>
              <a:latin typeface="Times New Roman" pitchFamily="18" charset="0"/>
            </a:endParaRPr>
          </a:p>
        </p:txBody>
      </p:sp>
      <p:sp>
        <p:nvSpPr>
          <p:cNvPr id="22531" name="Rectangle 3"/>
          <p:cNvSpPr>
            <a:spLocks noGrp="1" noChangeArrowheads="1"/>
          </p:cNvSpPr>
          <p:nvPr>
            <p:ph type="body" idx="1"/>
          </p:nvPr>
        </p:nvSpPr>
        <p:spPr>
          <a:xfrm>
            <a:off x="323850" y="1700213"/>
            <a:ext cx="8229600" cy="4525962"/>
          </a:xfrm>
        </p:spPr>
        <p:txBody>
          <a:bodyPr/>
          <a:lstStyle/>
          <a:p>
            <a:pPr algn="just" eaLnBrk="1" hangingPunct="1">
              <a:buFontTx/>
              <a:buNone/>
            </a:pPr>
            <a:r>
              <a:rPr lang="hu-HU" b="1" i="1" u="sng" smtClean="0">
                <a:solidFill>
                  <a:srgbClr val="FF9933"/>
                </a:solidFill>
                <a:latin typeface="Times New Roman" pitchFamily="18" charset="0"/>
              </a:rPr>
              <a:t>Közlekedő edények:</a:t>
            </a:r>
            <a:r>
              <a:rPr lang="hu-HU" b="1" i="1" smtClean="0">
                <a:solidFill>
                  <a:srgbClr val="FF9933"/>
                </a:solidFill>
                <a:latin typeface="Times New Roman" pitchFamily="18" charset="0"/>
              </a:rPr>
              <a:t> egyensúlyban minden ágban egyenlő szinten van a folyadék</a:t>
            </a:r>
          </a:p>
          <a:p>
            <a:pPr algn="just" eaLnBrk="1" hangingPunct="1">
              <a:buFontTx/>
              <a:buNone/>
            </a:pPr>
            <a:r>
              <a:rPr lang="hu-HU" b="1" i="1" smtClean="0">
                <a:solidFill>
                  <a:srgbClr val="FF9933"/>
                </a:solidFill>
              </a:rPr>
              <a:t>	</a:t>
            </a:r>
          </a:p>
          <a:p>
            <a:pPr algn="just" eaLnBrk="1" hangingPunct="1">
              <a:buFontTx/>
              <a:buNone/>
            </a:pPr>
            <a:r>
              <a:rPr lang="hu-HU" b="1" i="1" u="sng" smtClean="0">
                <a:solidFill>
                  <a:srgbClr val="FF9933"/>
                </a:solidFill>
                <a:latin typeface="Times New Roman" pitchFamily="18" charset="0"/>
              </a:rPr>
              <a:t>Egyfolyadékos:</a:t>
            </a:r>
            <a:r>
              <a:rPr lang="hu-HU" b="1" smtClean="0">
                <a:solidFill>
                  <a:srgbClr val="FF9933"/>
                </a:solidFill>
                <a:latin typeface="Times New Roman" pitchFamily="18" charset="0"/>
              </a:rPr>
              <a:t>		   </a:t>
            </a:r>
            <a:r>
              <a:rPr lang="hu-HU" b="1" i="1" u="sng" smtClean="0">
                <a:solidFill>
                  <a:srgbClr val="FF9933"/>
                </a:solidFill>
                <a:latin typeface="Times New Roman" pitchFamily="18" charset="0"/>
              </a:rPr>
              <a:t>Kétfolyadékos:</a:t>
            </a:r>
          </a:p>
          <a:p>
            <a:pPr algn="just" eaLnBrk="1" hangingPunct="1">
              <a:buFontTx/>
              <a:buNone/>
            </a:pPr>
            <a:endParaRPr lang="hu-HU" b="1" smtClean="0">
              <a:solidFill>
                <a:srgbClr val="FF9933"/>
              </a:solidFill>
              <a:latin typeface="Times New Roman" pitchFamily="18" charset="0"/>
            </a:endParaRPr>
          </a:p>
        </p:txBody>
      </p:sp>
      <p:pic>
        <p:nvPicPr>
          <p:cNvPr id="22532" name="Picture 5" descr="harmadik">
            <a:hlinkClick r:id="rId3"/>
          </p:cNvPr>
          <p:cNvPicPr>
            <a:picLocks noChangeAspect="1" noChangeArrowheads="1"/>
          </p:cNvPicPr>
          <p:nvPr/>
        </p:nvPicPr>
        <p:blipFill>
          <a:blip r:embed="rId4" cstate="print"/>
          <a:srcRect/>
          <a:stretch>
            <a:fillRect/>
          </a:stretch>
        </p:blipFill>
        <p:spPr bwMode="auto">
          <a:xfrm>
            <a:off x="468313" y="4292600"/>
            <a:ext cx="2911475" cy="2297113"/>
          </a:xfrm>
          <a:prstGeom prst="rect">
            <a:avLst/>
          </a:prstGeom>
          <a:noFill/>
          <a:ln w="9525">
            <a:noFill/>
            <a:miter lim="800000"/>
            <a:headEnd/>
            <a:tailEnd/>
          </a:ln>
        </p:spPr>
      </p:pic>
      <p:pic>
        <p:nvPicPr>
          <p:cNvPr id="22533" name="Picture 6" descr="U-alaku_cso"/>
          <p:cNvPicPr>
            <a:picLocks noChangeAspect="1" noChangeArrowheads="1"/>
          </p:cNvPicPr>
          <p:nvPr/>
        </p:nvPicPr>
        <p:blipFill>
          <a:blip r:embed="rId5" cstate="print">
            <a:lum bright="12000" contrast="60000"/>
          </a:blip>
          <a:srcRect/>
          <a:stretch>
            <a:fillRect/>
          </a:stretch>
        </p:blipFill>
        <p:spPr bwMode="auto">
          <a:xfrm>
            <a:off x="7308850" y="3644900"/>
            <a:ext cx="1270000" cy="2879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MECHANIKA</a:t>
            </a:r>
          </a:p>
        </p:txBody>
      </p:sp>
      <p:sp>
        <p:nvSpPr>
          <p:cNvPr id="23555" name="Rectangle 3"/>
          <p:cNvSpPr>
            <a:spLocks noGrp="1" noChangeArrowheads="1"/>
          </p:cNvSpPr>
          <p:nvPr>
            <p:ph type="body" idx="1"/>
          </p:nvPr>
        </p:nvSpPr>
        <p:spPr/>
        <p:txBody>
          <a:bodyPr/>
          <a:lstStyle/>
          <a:p>
            <a:pPr eaLnBrk="1" hangingPunct="1">
              <a:buFontTx/>
              <a:buNone/>
            </a:pPr>
            <a:r>
              <a:rPr lang="hu-HU" b="1" i="1" u="sng" smtClean="0">
                <a:solidFill>
                  <a:srgbClr val="FF9933"/>
                </a:solidFill>
                <a:latin typeface="Times New Roman" pitchFamily="18" charset="0"/>
              </a:rPr>
              <a:t>Közlekedő edények alkalmazása:</a:t>
            </a:r>
          </a:p>
          <a:p>
            <a:pPr algn="just" eaLnBrk="1" hangingPunct="1">
              <a:buFontTx/>
              <a:buNone/>
            </a:pPr>
            <a:r>
              <a:rPr lang="hu-HU" b="1" i="1" smtClean="0">
                <a:solidFill>
                  <a:srgbClr val="FF9933"/>
                </a:solidFill>
                <a:latin typeface="Times New Roman" pitchFamily="18" charset="0"/>
              </a:rPr>
              <a:t>Ezen az elven alapszik az U-alakú folyadékmanométer,  	vízvezetékek, fűtésrendszerek, szökőkutak, 	artézi</a:t>
            </a:r>
            <a:r>
              <a:rPr lang="hu-HU" b="1" smtClean="0">
                <a:solidFill>
                  <a:srgbClr val="FF9933"/>
                </a:solidFill>
                <a:latin typeface="Times New Roman" pitchFamily="18" charset="0"/>
              </a:rPr>
              <a:t> </a:t>
            </a:r>
            <a:r>
              <a:rPr lang="hu-HU" b="1" i="1" smtClean="0">
                <a:solidFill>
                  <a:srgbClr val="FF9933"/>
                </a:solidFill>
                <a:latin typeface="Times New Roman" pitchFamily="18" charset="0"/>
              </a:rPr>
              <a:t>kutak, stb. működése.</a:t>
            </a:r>
          </a:p>
          <a:p>
            <a:pPr eaLnBrk="1" hangingPunct="1"/>
            <a:endParaRPr lang="hu-HU" b="1" i="1" u="sng" smtClean="0">
              <a:solidFill>
                <a:srgbClr val="FF9933"/>
              </a:solidFill>
              <a:latin typeface="Times New Roman" pitchFamily="18" charset="0"/>
            </a:endParaRPr>
          </a:p>
        </p:txBody>
      </p:sp>
      <p:pic>
        <p:nvPicPr>
          <p:cNvPr id="23556" name="Picture 4" descr="kozl-edeny_alkalmazasok"/>
          <p:cNvPicPr>
            <a:picLocks noChangeAspect="1" noChangeArrowheads="1"/>
          </p:cNvPicPr>
          <p:nvPr/>
        </p:nvPicPr>
        <p:blipFill>
          <a:blip r:embed="rId3" cstate="print">
            <a:lum bright="12000" contrast="54000"/>
          </a:blip>
          <a:srcRect/>
          <a:stretch>
            <a:fillRect/>
          </a:stretch>
        </p:blipFill>
        <p:spPr bwMode="auto">
          <a:xfrm>
            <a:off x="287338" y="4257675"/>
            <a:ext cx="3590925" cy="2411413"/>
          </a:xfrm>
          <a:prstGeom prst="rect">
            <a:avLst/>
          </a:prstGeom>
          <a:noFill/>
          <a:ln w="9525">
            <a:noFill/>
            <a:miter lim="800000"/>
            <a:headEnd/>
            <a:tailEnd/>
          </a:ln>
        </p:spPr>
      </p:pic>
      <p:pic>
        <p:nvPicPr>
          <p:cNvPr id="23557" name="Picture 5" descr="artezi_kut"/>
          <p:cNvPicPr>
            <a:picLocks noChangeAspect="1" noChangeArrowheads="1"/>
          </p:cNvPicPr>
          <p:nvPr/>
        </p:nvPicPr>
        <p:blipFill>
          <a:blip r:embed="rId4" cstate="print">
            <a:lum bright="12000" contrast="60000"/>
          </a:blip>
          <a:srcRect/>
          <a:stretch>
            <a:fillRect/>
          </a:stretch>
        </p:blipFill>
        <p:spPr bwMode="auto">
          <a:xfrm>
            <a:off x="5543550" y="3629025"/>
            <a:ext cx="3600450" cy="3228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MECHANIKA</a:t>
            </a:r>
          </a:p>
        </p:txBody>
      </p:sp>
      <p:sp>
        <p:nvSpPr>
          <p:cNvPr id="24579" name="Rectangle 3"/>
          <p:cNvSpPr>
            <a:spLocks noGrp="1" noChangeArrowheads="1"/>
          </p:cNvSpPr>
          <p:nvPr>
            <p:ph type="body" idx="1"/>
          </p:nvPr>
        </p:nvSpPr>
        <p:spPr/>
        <p:txBody>
          <a:bodyPr/>
          <a:lstStyle/>
          <a:p>
            <a:pPr algn="just" eaLnBrk="1" hangingPunct="1">
              <a:lnSpc>
                <a:spcPct val="90000"/>
              </a:lnSpc>
              <a:spcBef>
                <a:spcPct val="0"/>
              </a:spcBef>
              <a:buFontTx/>
              <a:buNone/>
            </a:pPr>
            <a:r>
              <a:rPr lang="hu-HU" b="1" i="1" u="sng" smtClean="0">
                <a:solidFill>
                  <a:srgbClr val="FF9933"/>
                </a:solidFill>
                <a:latin typeface="Times New Roman" pitchFamily="18" charset="0"/>
              </a:rPr>
              <a:t>Arkhimédész törvénye.</a:t>
            </a:r>
            <a:r>
              <a:rPr lang="hu-HU" b="1" i="1" smtClean="0">
                <a:solidFill>
                  <a:srgbClr val="FF9933"/>
                </a:solidFill>
                <a:latin typeface="Times New Roman" pitchFamily="18" charset="0"/>
              </a:rPr>
              <a:t>: minden folyadékba, vagy gázba merülő testre felhajtóerő hat, melynek nagysága egyenlő a test által kiszorított folyadék vagy gáz súlyával </a:t>
            </a:r>
          </a:p>
          <a:p>
            <a:pPr algn="just" eaLnBrk="1" hangingPunct="1">
              <a:lnSpc>
                <a:spcPct val="90000"/>
              </a:lnSpc>
              <a:spcBef>
                <a:spcPct val="0"/>
              </a:spcBef>
              <a:buFontTx/>
              <a:buNone/>
            </a:pPr>
            <a:r>
              <a:rPr lang="hu-HU" b="1" i="1" smtClean="0">
                <a:solidFill>
                  <a:srgbClr val="FF9933"/>
                </a:solidFill>
                <a:latin typeface="Times New Roman" pitchFamily="18" charset="0"/>
              </a:rPr>
              <a:t>	(i.e. 250).</a:t>
            </a:r>
          </a:p>
          <a:p>
            <a:pPr algn="just" eaLnBrk="1" hangingPunct="1">
              <a:lnSpc>
                <a:spcPct val="90000"/>
              </a:lnSpc>
              <a:spcBef>
                <a:spcPct val="0"/>
              </a:spcBef>
              <a:buFontTx/>
              <a:buNone/>
            </a:pPr>
            <a:endParaRPr lang="hu-HU" b="1" i="1" smtClean="0">
              <a:solidFill>
                <a:srgbClr val="FF9933"/>
              </a:solidFill>
              <a:latin typeface="Times New Roman" pitchFamily="18" charset="0"/>
            </a:endParaRPr>
          </a:p>
          <a:p>
            <a:pPr eaLnBrk="1" hangingPunct="1">
              <a:lnSpc>
                <a:spcPct val="90000"/>
              </a:lnSpc>
              <a:buFontTx/>
              <a:buNone/>
            </a:pPr>
            <a:r>
              <a:rPr lang="hu-HU" b="1" smtClean="0">
                <a:solidFill>
                  <a:srgbClr val="FF9933"/>
                </a:solidFill>
              </a:rPr>
              <a:t>	</a:t>
            </a:r>
            <a:r>
              <a:rPr lang="hu-HU" b="1" i="1" smtClean="0">
                <a:solidFill>
                  <a:srgbClr val="FF9933"/>
                </a:solidFill>
                <a:latin typeface="Times New Roman" pitchFamily="18" charset="0"/>
              </a:rPr>
              <a:t>úszás</a:t>
            </a:r>
          </a:p>
          <a:p>
            <a:pPr eaLnBrk="1" hangingPunct="1">
              <a:lnSpc>
                <a:spcPct val="90000"/>
              </a:lnSpc>
              <a:buFontTx/>
              <a:buNone/>
            </a:pPr>
            <a:r>
              <a:rPr lang="hu-HU" b="1" i="1" smtClean="0">
                <a:solidFill>
                  <a:srgbClr val="FF9933"/>
                </a:solidFill>
                <a:latin typeface="Times New Roman" pitchFamily="18" charset="0"/>
              </a:rPr>
              <a:t>	lebegés</a:t>
            </a:r>
          </a:p>
          <a:p>
            <a:pPr eaLnBrk="1" hangingPunct="1">
              <a:lnSpc>
                <a:spcPct val="90000"/>
              </a:lnSpc>
              <a:buFontTx/>
              <a:buNone/>
            </a:pPr>
            <a:r>
              <a:rPr lang="hu-HU" b="1" i="1" smtClean="0">
                <a:solidFill>
                  <a:srgbClr val="FF9933"/>
                </a:solidFill>
                <a:latin typeface="Times New Roman" pitchFamily="18" charset="0"/>
              </a:rPr>
              <a:t>	lesüllyedés</a:t>
            </a:r>
          </a:p>
          <a:p>
            <a:pPr eaLnBrk="1" hangingPunct="1">
              <a:lnSpc>
                <a:spcPct val="90000"/>
              </a:lnSpc>
            </a:pPr>
            <a:endParaRPr lang="hu-HU" smtClean="0"/>
          </a:p>
        </p:txBody>
      </p:sp>
      <p:sp>
        <p:nvSpPr>
          <p:cNvPr id="24580" name="AutoShape 4"/>
          <p:cNvSpPr>
            <a:spLocks/>
          </p:cNvSpPr>
          <p:nvPr/>
        </p:nvSpPr>
        <p:spPr bwMode="auto">
          <a:xfrm>
            <a:off x="3203575" y="4292600"/>
            <a:ext cx="331788" cy="1712913"/>
          </a:xfrm>
          <a:prstGeom prst="rightBrace">
            <a:avLst>
              <a:gd name="adj1" fmla="val 43022"/>
              <a:gd name="adj2" fmla="val 50000"/>
            </a:avLst>
          </a:prstGeom>
          <a:noFill/>
          <a:ln w="9525">
            <a:solidFill>
              <a:srgbClr val="FF9933"/>
            </a:solidFill>
            <a:round/>
            <a:headEnd/>
            <a:tailEnd/>
          </a:ln>
        </p:spPr>
        <p:txBody>
          <a:bodyPr wrap="none" anchor="ctr"/>
          <a:lstStyle/>
          <a:p>
            <a:pPr algn="ctr"/>
            <a:endParaRPr lang="hu-HU" sz="1800">
              <a:solidFill>
                <a:srgbClr val="FF9933"/>
              </a:solidFill>
            </a:endParaRPr>
          </a:p>
        </p:txBody>
      </p:sp>
      <p:sp>
        <p:nvSpPr>
          <p:cNvPr id="24581" name="Rectangle 5"/>
          <p:cNvSpPr>
            <a:spLocks noChangeArrowheads="1"/>
          </p:cNvSpPr>
          <p:nvPr/>
        </p:nvSpPr>
        <p:spPr bwMode="auto">
          <a:xfrm>
            <a:off x="3616325" y="4222750"/>
            <a:ext cx="4770438" cy="1800225"/>
          </a:xfrm>
          <a:prstGeom prst="rect">
            <a:avLst/>
          </a:prstGeom>
          <a:noFill/>
          <a:ln w="9525">
            <a:noFill/>
            <a:miter lim="800000"/>
            <a:headEnd/>
            <a:tailEnd/>
          </a:ln>
        </p:spPr>
        <p:txBody>
          <a:bodyPr wrap="none">
            <a:spAutoFit/>
          </a:bodyPr>
          <a:lstStyle/>
          <a:p>
            <a:r>
              <a:rPr lang="hu-HU" b="1" i="1">
                <a:solidFill>
                  <a:srgbClr val="FF9933"/>
                </a:solidFill>
                <a:latin typeface="Times New Roman" pitchFamily="18" charset="0"/>
              </a:rPr>
              <a:t>a folyadék és a bemerülő test </a:t>
            </a:r>
          </a:p>
          <a:p>
            <a:r>
              <a:rPr lang="hu-HU" b="1" i="1">
                <a:solidFill>
                  <a:srgbClr val="FF9933"/>
                </a:solidFill>
                <a:latin typeface="Times New Roman" pitchFamily="18" charset="0"/>
              </a:rPr>
              <a:t>sűrűségeinek, valamint a </a:t>
            </a:r>
          </a:p>
          <a:p>
            <a:r>
              <a:rPr lang="hu-HU" b="1" i="1">
                <a:solidFill>
                  <a:srgbClr val="FF9933"/>
                </a:solidFill>
                <a:latin typeface="Times New Roman" pitchFamily="18" charset="0"/>
              </a:rPr>
              <a:t>gravitációs erő és a felhajtóerő </a:t>
            </a:r>
          </a:p>
          <a:p>
            <a:r>
              <a:rPr lang="hu-HU" b="1" i="1">
                <a:solidFill>
                  <a:srgbClr val="FF9933"/>
                </a:solidFill>
                <a:latin typeface="Times New Roman" pitchFamily="18" charset="0"/>
              </a:rPr>
              <a:t>viszonyától függ.</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MECHANIKA</a:t>
            </a:r>
          </a:p>
        </p:txBody>
      </p:sp>
      <p:sp>
        <p:nvSpPr>
          <p:cNvPr id="25603" name="Rectangle 3"/>
          <p:cNvSpPr>
            <a:spLocks noGrp="1" noChangeArrowheads="1"/>
          </p:cNvSpPr>
          <p:nvPr>
            <p:ph type="body" idx="1"/>
          </p:nvPr>
        </p:nvSpPr>
        <p:spPr/>
        <p:txBody>
          <a:bodyPr/>
          <a:lstStyle/>
          <a:p>
            <a:pPr algn="ctr" eaLnBrk="1" hangingPunct="1">
              <a:buFontTx/>
              <a:buNone/>
            </a:pPr>
            <a:r>
              <a:rPr lang="hu-HU" b="1" smtClean="0">
                <a:solidFill>
                  <a:srgbClr val="FF9933"/>
                </a:solidFill>
              </a:rPr>
              <a:t>	</a:t>
            </a:r>
            <a:r>
              <a:rPr lang="hu-HU" b="1" i="1" smtClean="0">
                <a:solidFill>
                  <a:srgbClr val="FF9933"/>
                </a:solidFill>
                <a:latin typeface="Times New Roman" pitchFamily="18" charset="0"/>
              </a:rPr>
              <a:t>Testek úszása, emelkedése, merülése</a:t>
            </a:r>
          </a:p>
        </p:txBody>
      </p:sp>
      <p:pic>
        <p:nvPicPr>
          <p:cNvPr id="25604" name="Picture 5" descr="13031"/>
          <p:cNvPicPr>
            <a:picLocks noChangeAspect="1" noChangeArrowheads="1"/>
          </p:cNvPicPr>
          <p:nvPr/>
        </p:nvPicPr>
        <p:blipFill>
          <a:blip r:embed="rId3" cstate="print"/>
          <a:srcRect/>
          <a:stretch>
            <a:fillRect/>
          </a:stretch>
        </p:blipFill>
        <p:spPr bwMode="auto">
          <a:xfrm>
            <a:off x="395288" y="2276475"/>
            <a:ext cx="3178175" cy="1947863"/>
          </a:xfrm>
          <a:prstGeom prst="rect">
            <a:avLst/>
          </a:prstGeom>
          <a:noFill/>
          <a:ln w="9525">
            <a:noFill/>
            <a:miter lim="800000"/>
            <a:headEnd/>
            <a:tailEnd/>
          </a:ln>
        </p:spPr>
      </p:pic>
      <p:pic>
        <p:nvPicPr>
          <p:cNvPr id="25605" name="Picture 9" descr="balon3"/>
          <p:cNvPicPr>
            <a:picLocks noChangeAspect="1" noChangeArrowheads="1"/>
          </p:cNvPicPr>
          <p:nvPr/>
        </p:nvPicPr>
        <p:blipFill>
          <a:blip r:embed="rId4" cstate="print"/>
          <a:srcRect/>
          <a:stretch>
            <a:fillRect/>
          </a:stretch>
        </p:blipFill>
        <p:spPr bwMode="auto">
          <a:xfrm>
            <a:off x="2627313" y="4437063"/>
            <a:ext cx="2820987" cy="1963737"/>
          </a:xfrm>
          <a:prstGeom prst="rect">
            <a:avLst/>
          </a:prstGeom>
          <a:noFill/>
          <a:ln w="9525">
            <a:noFill/>
            <a:miter lim="800000"/>
            <a:headEnd/>
            <a:tailEnd/>
          </a:ln>
        </p:spPr>
      </p:pic>
      <p:pic>
        <p:nvPicPr>
          <p:cNvPr id="25606" name="Picture 11" descr="hirek122">
            <a:hlinkClick r:id="rId5"/>
          </p:cNvPr>
          <p:cNvPicPr>
            <a:picLocks noChangeAspect="1" noChangeArrowheads="1"/>
          </p:cNvPicPr>
          <p:nvPr/>
        </p:nvPicPr>
        <p:blipFill>
          <a:blip r:embed="rId6" cstate="print"/>
          <a:srcRect/>
          <a:stretch>
            <a:fillRect/>
          </a:stretch>
        </p:blipFill>
        <p:spPr bwMode="auto">
          <a:xfrm>
            <a:off x="5340350" y="2276475"/>
            <a:ext cx="3803650" cy="2316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MECHANIKA</a:t>
            </a:r>
          </a:p>
        </p:txBody>
      </p:sp>
      <p:sp>
        <p:nvSpPr>
          <p:cNvPr id="26627" name="Rectangle 3"/>
          <p:cNvSpPr>
            <a:spLocks noGrp="1" noChangeArrowheads="1"/>
          </p:cNvSpPr>
          <p:nvPr>
            <p:ph type="body" idx="1"/>
          </p:nvPr>
        </p:nvSpPr>
        <p:spPr/>
        <p:txBody>
          <a:bodyPr/>
          <a:lstStyle/>
          <a:p>
            <a:pPr algn="ctr" eaLnBrk="1" hangingPunct="1">
              <a:lnSpc>
                <a:spcPct val="80000"/>
              </a:lnSpc>
              <a:buFontTx/>
              <a:buNone/>
            </a:pPr>
            <a:r>
              <a:rPr lang="hu-HU" sz="2800" b="1" i="1" u="sng" smtClean="0">
                <a:solidFill>
                  <a:srgbClr val="FF9933"/>
                </a:solidFill>
                <a:latin typeface="Times New Roman" pitchFamily="18" charset="0"/>
              </a:rPr>
              <a:t>Folyadékok, gázok áramlása</a:t>
            </a:r>
          </a:p>
          <a:p>
            <a:pPr algn="ctr" eaLnBrk="1" hangingPunct="1">
              <a:lnSpc>
                <a:spcPct val="80000"/>
              </a:lnSpc>
              <a:buFontTx/>
              <a:buNone/>
            </a:pPr>
            <a:r>
              <a:rPr lang="hu-HU" sz="2800" b="1" i="1" smtClean="0">
                <a:solidFill>
                  <a:srgbClr val="FF9933"/>
                </a:solidFill>
                <a:latin typeface="Times New Roman" pitchFamily="18" charset="0"/>
              </a:rPr>
              <a:t>Ha van nyomáskülönbség, akkor áramlanak a folyadékok és a gázok. A nagyobb nyomású hely felől áramolnak a kisebb nyomású hely felé.</a:t>
            </a:r>
          </a:p>
          <a:p>
            <a:pPr eaLnBrk="1" hangingPunct="1">
              <a:lnSpc>
                <a:spcPct val="80000"/>
              </a:lnSpc>
              <a:buFontTx/>
              <a:buNone/>
            </a:pPr>
            <a:endParaRPr lang="hu-HU" sz="2800" b="1" i="1" smtClean="0">
              <a:solidFill>
                <a:srgbClr val="FF9933"/>
              </a:solidFill>
              <a:latin typeface="Times New Roman" pitchFamily="18" charset="0"/>
            </a:endParaRPr>
          </a:p>
          <a:p>
            <a:pPr eaLnBrk="1" hangingPunct="1">
              <a:lnSpc>
                <a:spcPct val="80000"/>
              </a:lnSpc>
              <a:buFontTx/>
              <a:buNone/>
            </a:pPr>
            <a:r>
              <a:rPr lang="hu-HU" b="1" i="1" u="sng" smtClean="0">
                <a:solidFill>
                  <a:srgbClr val="FF9933"/>
                </a:solidFill>
                <a:latin typeface="Times New Roman" pitchFamily="18" charset="0"/>
              </a:rPr>
              <a:t>Érdekességek:</a:t>
            </a:r>
            <a:r>
              <a:rPr lang="hu-HU" b="1" i="1" smtClean="0">
                <a:solidFill>
                  <a:srgbClr val="FF9933"/>
                </a:solidFill>
                <a:latin typeface="Times New Roman" pitchFamily="18" charset="0"/>
              </a:rPr>
              <a:t> </a:t>
            </a:r>
          </a:p>
          <a:p>
            <a:pPr eaLnBrk="1" hangingPunct="1">
              <a:lnSpc>
                <a:spcPct val="80000"/>
              </a:lnSpc>
              <a:buFontTx/>
              <a:buChar char="-"/>
            </a:pPr>
            <a:r>
              <a:rPr lang="hu-HU" b="1" i="1" smtClean="0">
                <a:solidFill>
                  <a:srgbClr val="FF9933"/>
                </a:solidFill>
                <a:latin typeface="Times New Roman" pitchFamily="18" charset="0"/>
              </a:rPr>
              <a:t>ping-pong labda a     tölcsérben	-    nem esik le,</a:t>
            </a:r>
          </a:p>
          <a:p>
            <a:pPr eaLnBrk="1" hangingPunct="1">
              <a:lnSpc>
                <a:spcPct val="80000"/>
              </a:lnSpc>
              <a:buFontTx/>
              <a:buChar char="-"/>
            </a:pPr>
            <a:r>
              <a:rPr lang="hu-HU" b="1" i="1" smtClean="0">
                <a:solidFill>
                  <a:srgbClr val="FF9933"/>
                </a:solidFill>
                <a:latin typeface="Times New Roman" pitchFamily="18" charset="0"/>
              </a:rPr>
              <a:t>papírlapok közé fújni	-         egymás felé mozdul el,</a:t>
            </a:r>
          </a:p>
          <a:p>
            <a:pPr eaLnBrk="1" hangingPunct="1">
              <a:lnSpc>
                <a:spcPct val="80000"/>
              </a:lnSpc>
              <a:buFontTx/>
              <a:buNone/>
            </a:pPr>
            <a:endParaRPr lang="hu-HU" b="1" i="1" smtClean="0">
              <a:solidFill>
                <a:srgbClr val="FF9933"/>
              </a:solidFill>
              <a:latin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MECHANIKA</a:t>
            </a:r>
          </a:p>
        </p:txBody>
      </p:sp>
      <p:sp>
        <p:nvSpPr>
          <p:cNvPr id="27651" name="Rectangle 3"/>
          <p:cNvSpPr>
            <a:spLocks noGrp="1" noChangeArrowheads="1"/>
          </p:cNvSpPr>
          <p:nvPr>
            <p:ph type="body" idx="1"/>
          </p:nvPr>
        </p:nvSpPr>
        <p:spPr/>
        <p:txBody>
          <a:bodyPr/>
          <a:lstStyle/>
          <a:p>
            <a:pPr algn="ctr" eaLnBrk="1" hangingPunct="1">
              <a:buFontTx/>
              <a:buNone/>
            </a:pPr>
            <a:r>
              <a:rPr lang="hu-HU" b="1" i="1" u="sng" smtClean="0">
                <a:solidFill>
                  <a:srgbClr val="FF9933"/>
                </a:solidFill>
                <a:latin typeface="Times New Roman" pitchFamily="18" charset="0"/>
              </a:rPr>
              <a:t>Folyadékok, gázok áramlása </a:t>
            </a:r>
          </a:p>
          <a:p>
            <a:pPr algn="ctr" eaLnBrk="1" hangingPunct="1">
              <a:buFontTx/>
              <a:buNone/>
            </a:pPr>
            <a:r>
              <a:rPr lang="hu-HU" b="1" i="1" u="sng" smtClean="0">
                <a:solidFill>
                  <a:srgbClr val="FF9933"/>
                </a:solidFill>
                <a:latin typeface="Times New Roman" pitchFamily="18" charset="0"/>
              </a:rPr>
              <a:t>Érdekességek:</a:t>
            </a:r>
            <a:r>
              <a:rPr lang="hu-HU" b="1" i="1" smtClean="0">
                <a:solidFill>
                  <a:srgbClr val="FF9933"/>
                </a:solidFill>
                <a:latin typeface="Times New Roman" pitchFamily="18" charset="0"/>
              </a:rPr>
              <a:t> </a:t>
            </a:r>
          </a:p>
          <a:p>
            <a:pPr algn="ctr" eaLnBrk="1" hangingPunct="1"/>
            <a:endParaRPr lang="hu-HU" b="1" i="1" smtClean="0">
              <a:solidFill>
                <a:srgbClr val="FF9933"/>
              </a:solidFill>
              <a:latin typeface="Times New Roman" pitchFamily="18" charset="0"/>
            </a:endParaRPr>
          </a:p>
          <a:p>
            <a:pPr algn="ctr" eaLnBrk="1" hangingPunct="1"/>
            <a:endParaRPr lang="hu-HU" b="1" i="1" smtClean="0">
              <a:solidFill>
                <a:srgbClr val="FF9933"/>
              </a:solidFill>
            </a:endParaRPr>
          </a:p>
          <a:p>
            <a:pPr eaLnBrk="1" hangingPunct="1"/>
            <a:r>
              <a:rPr lang="hu-HU" b="1" i="1" smtClean="0">
                <a:solidFill>
                  <a:srgbClr val="FF9933"/>
                </a:solidFill>
              </a:rPr>
              <a:t>-</a:t>
            </a:r>
          </a:p>
        </p:txBody>
      </p:sp>
      <p:sp>
        <p:nvSpPr>
          <p:cNvPr id="27652" name="Rectangle 4"/>
          <p:cNvSpPr>
            <a:spLocks noChangeArrowheads="1"/>
          </p:cNvSpPr>
          <p:nvPr/>
        </p:nvSpPr>
        <p:spPr bwMode="auto">
          <a:xfrm>
            <a:off x="395288" y="3141663"/>
            <a:ext cx="8064500" cy="2528887"/>
          </a:xfrm>
          <a:prstGeom prst="rect">
            <a:avLst/>
          </a:prstGeom>
          <a:noFill/>
          <a:ln w="9525">
            <a:noFill/>
            <a:miter lim="800000"/>
            <a:headEnd/>
            <a:tailEnd/>
          </a:ln>
        </p:spPr>
        <p:txBody>
          <a:bodyPr>
            <a:spAutoFit/>
          </a:bodyPr>
          <a:lstStyle/>
          <a:p>
            <a:pPr>
              <a:buFontTx/>
              <a:buChar char="-"/>
            </a:pPr>
            <a:r>
              <a:rPr lang="hu-HU" sz="3200" b="1" i="1">
                <a:solidFill>
                  <a:srgbClr val="FF9933"/>
                </a:solidFill>
                <a:latin typeface="Times New Roman" pitchFamily="18" charset="0"/>
              </a:rPr>
              <a:t> pingpong labdák közé fújni    -	 	egymás 	felé mozdulnak el,</a:t>
            </a:r>
          </a:p>
          <a:p>
            <a:r>
              <a:rPr lang="hu-HU" sz="3200" b="1" i="1">
                <a:solidFill>
                  <a:srgbClr val="FF9933"/>
                </a:solidFill>
                <a:latin typeface="Times New Roman" pitchFamily="18" charset="0"/>
              </a:rPr>
              <a:t>- a vihar „leszippantja” a háztetőt,</a:t>
            </a:r>
          </a:p>
          <a:p>
            <a:r>
              <a:rPr lang="hu-HU" sz="3200" b="1" i="1">
                <a:solidFill>
                  <a:srgbClr val="FF9933"/>
                </a:solidFill>
                <a:latin typeface="Times New Roman" pitchFamily="18" charset="0"/>
              </a:rPr>
              <a:t>- szélben jobb a kémények huzatja,</a:t>
            </a:r>
          </a:p>
          <a:p>
            <a:r>
              <a:rPr lang="hu-HU" sz="3200" b="1" i="1">
                <a:solidFill>
                  <a:srgbClr val="FF9933"/>
                </a:solidFill>
                <a:latin typeface="Times New Roman" pitchFamily="18" charset="0"/>
              </a:rPr>
              <a:t>- nagy széllel szemben nem kapunk levegőt.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endParaRPr lang="hu-HU" smtClean="0"/>
          </a:p>
        </p:txBody>
      </p:sp>
      <p:sp>
        <p:nvSpPr>
          <p:cNvPr id="10243" name="Rectangle 3"/>
          <p:cNvSpPr>
            <a:spLocks noGrp="1" noChangeArrowheads="1"/>
          </p:cNvSpPr>
          <p:nvPr>
            <p:ph type="body" idx="1"/>
          </p:nvPr>
        </p:nvSpPr>
        <p:spPr/>
        <p:txBody>
          <a:bodyPr/>
          <a:lstStyle/>
          <a:p>
            <a:pPr algn="ctr" eaLnBrk="1" hangingPunct="1">
              <a:buFontTx/>
              <a:buNone/>
            </a:pPr>
            <a:r>
              <a:rPr lang="hu-HU" b="1" i="1" smtClean="0">
                <a:solidFill>
                  <a:srgbClr val="FF9900"/>
                </a:solidFill>
              </a:rPr>
              <a:t>„ </a:t>
            </a:r>
            <a:r>
              <a:rPr lang="hu-HU" b="1" i="1" smtClean="0">
                <a:solidFill>
                  <a:srgbClr val="FF9900"/>
                </a:solidFill>
                <a:latin typeface="Times New Roman" pitchFamily="18" charset="0"/>
              </a:rPr>
              <a:t>Megfigyelés, kísérlet, mérés</a:t>
            </a:r>
          </a:p>
          <a:p>
            <a:pPr algn="ctr" eaLnBrk="1" hangingPunct="1">
              <a:buFontTx/>
              <a:buNone/>
            </a:pPr>
            <a:r>
              <a:rPr lang="hu-HU" b="1" i="1" smtClean="0">
                <a:solidFill>
                  <a:srgbClr val="FF9900"/>
                </a:solidFill>
                <a:latin typeface="Times New Roman" pitchFamily="18" charset="0"/>
              </a:rPr>
              <a:t>  	    és számolás nélkül nincs</a:t>
            </a:r>
          </a:p>
          <a:p>
            <a:pPr algn="ctr" eaLnBrk="1" hangingPunct="1">
              <a:buFontTx/>
              <a:buNone/>
            </a:pPr>
            <a:r>
              <a:rPr lang="hu-HU" b="1" i="1" smtClean="0">
                <a:solidFill>
                  <a:srgbClr val="FF9900"/>
                </a:solidFill>
                <a:latin typeface="Times New Roman" pitchFamily="18" charset="0"/>
              </a:rPr>
              <a:t>   		  természetkutató munka,</a:t>
            </a:r>
          </a:p>
          <a:p>
            <a:pPr algn="ctr" eaLnBrk="1" hangingPunct="1">
              <a:buFontTx/>
              <a:buNone/>
            </a:pPr>
            <a:r>
              <a:rPr lang="hu-HU" b="1" i="1" smtClean="0">
                <a:solidFill>
                  <a:srgbClr val="FF9900"/>
                </a:solidFill>
                <a:latin typeface="Times New Roman" pitchFamily="18" charset="0"/>
              </a:rPr>
              <a:t>   			   nem születik tudás”</a:t>
            </a:r>
          </a:p>
          <a:p>
            <a:pPr algn="ctr" eaLnBrk="1" hangingPunct="1"/>
            <a:endParaRPr lang="hu-HU" b="1" i="1" smtClean="0">
              <a:solidFill>
                <a:srgbClr val="FF9900"/>
              </a:solidFill>
              <a:latin typeface="Times New Roman" pitchFamily="18" charset="0"/>
            </a:endParaRPr>
          </a:p>
          <a:p>
            <a:pPr lvl="4" algn="ctr" eaLnBrk="1" hangingPunct="1">
              <a:buFontTx/>
              <a:buNone/>
            </a:pPr>
            <a:r>
              <a:rPr lang="hu-HU" sz="3200" b="1" i="1" smtClean="0">
                <a:solidFill>
                  <a:srgbClr val="FF9900"/>
                </a:solidFill>
                <a:latin typeface="Times New Roman" pitchFamily="18" charset="0"/>
              </a:rPr>
              <a:t>			( Leonardo da Vinci )</a:t>
            </a:r>
          </a:p>
          <a:p>
            <a:pPr algn="ctr" eaLnBrk="1" hangingPunct="1">
              <a:buFontTx/>
              <a:buNone/>
            </a:pPr>
            <a:endParaRPr lang="hu-HU" b="1" i="1" smtClean="0">
              <a:latin typeface="Times New Roman" pitchFamily="18" charset="0"/>
            </a:endParaRPr>
          </a:p>
          <a:p>
            <a:pPr eaLnBrk="1" hangingPunct="1"/>
            <a:endParaRPr lang="hu-HU" smtClean="0">
              <a:latin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MECHANIKA</a:t>
            </a:r>
          </a:p>
        </p:txBody>
      </p:sp>
      <p:sp>
        <p:nvSpPr>
          <p:cNvPr id="28675" name="Rectangle 3"/>
          <p:cNvSpPr>
            <a:spLocks noGrp="1" noChangeArrowheads="1"/>
          </p:cNvSpPr>
          <p:nvPr>
            <p:ph type="body" idx="1"/>
          </p:nvPr>
        </p:nvSpPr>
        <p:spPr/>
        <p:txBody>
          <a:bodyPr/>
          <a:lstStyle/>
          <a:p>
            <a:pPr algn="ctr" eaLnBrk="1" hangingPunct="1">
              <a:buFontTx/>
              <a:buNone/>
            </a:pPr>
            <a:r>
              <a:rPr lang="hu-HU" b="1" i="1" u="sng" smtClean="0">
                <a:solidFill>
                  <a:srgbClr val="FF9933"/>
                </a:solidFill>
                <a:latin typeface="Times New Roman" pitchFamily="18" charset="0"/>
              </a:rPr>
              <a:t>Folyadékok, gázok áramlása </a:t>
            </a:r>
          </a:p>
          <a:p>
            <a:pPr algn="ctr" eaLnBrk="1" hangingPunct="1">
              <a:buFontTx/>
              <a:buNone/>
            </a:pPr>
            <a:r>
              <a:rPr lang="hu-HU" b="1" i="1" u="sng" smtClean="0">
                <a:solidFill>
                  <a:srgbClr val="FF9933"/>
                </a:solidFill>
                <a:latin typeface="Times New Roman" pitchFamily="18" charset="0"/>
              </a:rPr>
              <a:t>Érdekességek:</a:t>
            </a:r>
            <a:r>
              <a:rPr lang="hu-HU" b="1" i="1" smtClean="0">
                <a:solidFill>
                  <a:srgbClr val="FF9933"/>
                </a:solidFill>
                <a:latin typeface="Times New Roman" pitchFamily="18" charset="0"/>
              </a:rPr>
              <a:t> </a:t>
            </a:r>
          </a:p>
          <a:p>
            <a:pPr eaLnBrk="1" hangingPunct="1"/>
            <a:endParaRPr lang="hu-HU" smtClean="0">
              <a:latin typeface="Times New Roman" pitchFamily="18" charset="0"/>
            </a:endParaRPr>
          </a:p>
        </p:txBody>
      </p:sp>
      <p:pic>
        <p:nvPicPr>
          <p:cNvPr id="28676" name="Picture 5" descr="8058_Kep_2_Tn"/>
          <p:cNvPicPr>
            <a:picLocks noChangeAspect="1" noChangeArrowheads="1"/>
          </p:cNvPicPr>
          <p:nvPr/>
        </p:nvPicPr>
        <p:blipFill>
          <a:blip r:embed="rId3" cstate="print"/>
          <a:srcRect/>
          <a:stretch>
            <a:fillRect/>
          </a:stretch>
        </p:blipFill>
        <p:spPr bwMode="auto">
          <a:xfrm>
            <a:off x="1116013" y="3429000"/>
            <a:ext cx="1738312" cy="2328863"/>
          </a:xfrm>
          <a:prstGeom prst="rect">
            <a:avLst/>
          </a:prstGeom>
          <a:noFill/>
          <a:ln w="9525">
            <a:noFill/>
            <a:miter lim="800000"/>
            <a:headEnd/>
            <a:tailEnd/>
          </a:ln>
        </p:spPr>
      </p:pic>
      <p:pic>
        <p:nvPicPr>
          <p:cNvPr id="28677" name="Picture 6" descr="festekszoro"/>
          <p:cNvPicPr>
            <a:picLocks noChangeAspect="1" noChangeArrowheads="1"/>
          </p:cNvPicPr>
          <p:nvPr/>
        </p:nvPicPr>
        <p:blipFill>
          <a:blip r:embed="rId4" cstate="print">
            <a:lum bright="18000" contrast="66000"/>
          </a:blip>
          <a:srcRect/>
          <a:stretch>
            <a:fillRect/>
          </a:stretch>
        </p:blipFill>
        <p:spPr bwMode="auto">
          <a:xfrm>
            <a:off x="5435600" y="3429000"/>
            <a:ext cx="2511425" cy="2563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TERMODINAMIKA (HŐTAN)</a:t>
            </a:r>
          </a:p>
        </p:txBody>
      </p:sp>
      <p:sp>
        <p:nvSpPr>
          <p:cNvPr id="29699" name="Rectangle 3"/>
          <p:cNvSpPr>
            <a:spLocks noGrp="1" noChangeArrowheads="1"/>
          </p:cNvSpPr>
          <p:nvPr>
            <p:ph type="body" idx="1"/>
          </p:nvPr>
        </p:nvSpPr>
        <p:spPr/>
        <p:txBody>
          <a:bodyPr/>
          <a:lstStyle/>
          <a:p>
            <a:pPr algn="ctr" eaLnBrk="1" hangingPunct="1">
              <a:buFontTx/>
              <a:buNone/>
            </a:pPr>
            <a:r>
              <a:rPr lang="hu-HU" b="1" i="1" smtClean="0">
                <a:solidFill>
                  <a:srgbClr val="FF9900"/>
                </a:solidFill>
                <a:latin typeface="Times New Roman" pitchFamily="18" charset="0"/>
              </a:rPr>
              <a:t>HŐMÉRSÉKLETI SKÁLÁK</a:t>
            </a:r>
          </a:p>
          <a:p>
            <a:pPr eaLnBrk="1" hangingPunct="1">
              <a:buFontTx/>
              <a:buNone/>
            </a:pPr>
            <a:r>
              <a:rPr lang="hu-HU" b="1" i="1" smtClean="0">
                <a:solidFill>
                  <a:srgbClr val="FF9900"/>
                </a:solidFill>
                <a:latin typeface="Times New Roman" pitchFamily="18" charset="0"/>
              </a:rPr>
              <a:t>   W. Thomson 				Anders Celsius</a:t>
            </a:r>
          </a:p>
          <a:p>
            <a:pPr eaLnBrk="1" hangingPunct="1">
              <a:buFontTx/>
              <a:buNone/>
            </a:pPr>
            <a:r>
              <a:rPr lang="hu-HU" b="1" i="1" smtClean="0">
                <a:solidFill>
                  <a:srgbClr val="FF9900"/>
                </a:solidFill>
                <a:latin typeface="Times New Roman" pitchFamily="18" charset="0"/>
              </a:rPr>
              <a:t>   (Lord Kelvin)		  		(1701 – 1744)</a:t>
            </a:r>
          </a:p>
          <a:p>
            <a:pPr eaLnBrk="1" hangingPunct="1">
              <a:buFontTx/>
              <a:buNone/>
            </a:pPr>
            <a:r>
              <a:rPr lang="hu-HU" b="1" i="1" smtClean="0">
                <a:solidFill>
                  <a:srgbClr val="FF9900"/>
                </a:solidFill>
                <a:latin typeface="Times New Roman" pitchFamily="18" charset="0"/>
              </a:rPr>
              <a:t>   (1824 – 1907)</a:t>
            </a:r>
          </a:p>
          <a:p>
            <a:pPr eaLnBrk="1" hangingPunct="1"/>
            <a:endParaRPr lang="hu-HU" smtClean="0">
              <a:latin typeface="Times New Roman" pitchFamily="18" charset="0"/>
            </a:endParaRPr>
          </a:p>
        </p:txBody>
      </p:sp>
      <p:pic>
        <p:nvPicPr>
          <p:cNvPr id="29700" name="Picture 4" descr="kelvin">
            <a:hlinkClick r:id="rId3"/>
          </p:cNvPr>
          <p:cNvPicPr>
            <a:picLocks noChangeAspect="1" noChangeArrowheads="1"/>
          </p:cNvPicPr>
          <p:nvPr/>
        </p:nvPicPr>
        <p:blipFill>
          <a:blip r:embed="rId4" cstate="print"/>
          <a:srcRect/>
          <a:stretch>
            <a:fillRect/>
          </a:stretch>
        </p:blipFill>
        <p:spPr bwMode="auto">
          <a:xfrm>
            <a:off x="468313" y="4365625"/>
            <a:ext cx="1763712" cy="2168525"/>
          </a:xfrm>
          <a:prstGeom prst="rect">
            <a:avLst/>
          </a:prstGeom>
          <a:noFill/>
          <a:ln w="9525">
            <a:noFill/>
            <a:miter lim="800000"/>
            <a:headEnd/>
            <a:tailEnd/>
          </a:ln>
        </p:spPr>
      </p:pic>
      <p:pic>
        <p:nvPicPr>
          <p:cNvPr id="29701" name="Picture 5" descr="f_c_eq">
            <a:hlinkClick r:id="rId5"/>
          </p:cNvPr>
          <p:cNvPicPr preferRelativeResize="0">
            <a:picLocks noChangeArrowheads="1"/>
          </p:cNvPicPr>
          <p:nvPr/>
        </p:nvPicPr>
        <p:blipFill>
          <a:blip r:embed="rId6" cstate="print"/>
          <a:srcRect/>
          <a:stretch>
            <a:fillRect/>
          </a:stretch>
        </p:blipFill>
        <p:spPr bwMode="auto">
          <a:xfrm>
            <a:off x="2411413" y="4365625"/>
            <a:ext cx="1647825" cy="2173288"/>
          </a:xfrm>
          <a:prstGeom prst="rect">
            <a:avLst/>
          </a:prstGeom>
          <a:noFill/>
          <a:ln w="9525">
            <a:noFill/>
            <a:miter lim="800000"/>
            <a:headEnd/>
            <a:tailEnd/>
          </a:ln>
        </p:spPr>
      </p:pic>
      <p:pic>
        <p:nvPicPr>
          <p:cNvPr id="29702" name="Picture 6" descr="Celsius_03">
            <a:hlinkClick r:id="rId7"/>
          </p:cNvPr>
          <p:cNvPicPr>
            <a:picLocks noChangeAspect="1" noChangeArrowheads="1"/>
          </p:cNvPicPr>
          <p:nvPr/>
        </p:nvPicPr>
        <p:blipFill>
          <a:blip r:embed="rId8" cstate="print"/>
          <a:srcRect/>
          <a:stretch>
            <a:fillRect/>
          </a:stretch>
        </p:blipFill>
        <p:spPr bwMode="auto">
          <a:xfrm>
            <a:off x="5148263" y="4365625"/>
            <a:ext cx="1763712" cy="2168525"/>
          </a:xfrm>
          <a:prstGeom prst="rect">
            <a:avLst/>
          </a:prstGeom>
          <a:noFill/>
          <a:ln w="9525">
            <a:noFill/>
            <a:miter lim="800000"/>
            <a:headEnd/>
            <a:tailEnd/>
          </a:ln>
        </p:spPr>
      </p:pic>
      <p:pic>
        <p:nvPicPr>
          <p:cNvPr id="29703" name="Picture 7" descr="SUR_DIALTEMP_l">
            <a:hlinkClick r:id="rId9"/>
          </p:cNvPr>
          <p:cNvPicPr>
            <a:picLocks noChangeAspect="1" noChangeArrowheads="1"/>
          </p:cNvPicPr>
          <p:nvPr/>
        </p:nvPicPr>
        <p:blipFill>
          <a:blip r:embed="rId10" cstate="print"/>
          <a:srcRect/>
          <a:stretch>
            <a:fillRect/>
          </a:stretch>
        </p:blipFill>
        <p:spPr bwMode="auto">
          <a:xfrm>
            <a:off x="7019925" y="4365625"/>
            <a:ext cx="2098675" cy="216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TERMODINAMIKA (HŐTAN)</a:t>
            </a:r>
          </a:p>
        </p:txBody>
      </p:sp>
      <p:sp>
        <p:nvSpPr>
          <p:cNvPr id="30723" name="Rectangle 3"/>
          <p:cNvSpPr>
            <a:spLocks noGrp="1" noChangeArrowheads="1"/>
          </p:cNvSpPr>
          <p:nvPr>
            <p:ph type="body" idx="1"/>
          </p:nvPr>
        </p:nvSpPr>
        <p:spPr/>
        <p:txBody>
          <a:bodyPr/>
          <a:lstStyle/>
          <a:p>
            <a:pPr algn="ctr" eaLnBrk="1" hangingPunct="1">
              <a:buFontTx/>
              <a:buNone/>
            </a:pPr>
            <a:r>
              <a:rPr lang="hu-HU" b="1" i="1" smtClean="0">
                <a:solidFill>
                  <a:srgbClr val="FF9900"/>
                </a:solidFill>
                <a:latin typeface="Times New Roman" pitchFamily="18" charset="0"/>
              </a:rPr>
              <a:t>Ideális gázok, gáztörvények</a:t>
            </a:r>
          </a:p>
          <a:p>
            <a:pPr algn="ctr" eaLnBrk="1" hangingPunct="1">
              <a:buFontTx/>
              <a:buNone/>
            </a:pPr>
            <a:endParaRPr lang="hu-HU" b="1" i="1" smtClean="0">
              <a:solidFill>
                <a:srgbClr val="FF9900"/>
              </a:solidFill>
            </a:endParaRPr>
          </a:p>
          <a:p>
            <a:pPr eaLnBrk="1" hangingPunct="1">
              <a:buFontTx/>
              <a:buNone/>
            </a:pPr>
            <a:r>
              <a:rPr lang="hu-HU" b="1" i="1" smtClean="0">
                <a:solidFill>
                  <a:srgbClr val="FF9900"/>
                </a:solidFill>
                <a:latin typeface="Times New Roman" pitchFamily="18" charset="0"/>
              </a:rPr>
              <a:t>Gay – Lussac		R. Boyle         E. Mariotte</a:t>
            </a:r>
          </a:p>
          <a:p>
            <a:pPr eaLnBrk="1" hangingPunct="1">
              <a:buFontTx/>
              <a:buNone/>
            </a:pPr>
            <a:r>
              <a:rPr lang="hu-HU" b="1" i="1" smtClean="0">
                <a:solidFill>
                  <a:srgbClr val="FF9900"/>
                </a:solidFill>
                <a:latin typeface="Times New Roman" pitchFamily="18" charset="0"/>
              </a:rPr>
              <a:t>(1778 – 1850)	    (1627-1691)       (16201684)</a:t>
            </a:r>
          </a:p>
        </p:txBody>
      </p:sp>
      <p:pic>
        <p:nvPicPr>
          <p:cNvPr id="30724" name="Picture 4" descr="alessandro%2520volta">
            <a:hlinkClick r:id="rId3"/>
          </p:cNvPr>
          <p:cNvPicPr>
            <a:picLocks noChangeAspect="1" noChangeArrowheads="1"/>
          </p:cNvPicPr>
          <p:nvPr/>
        </p:nvPicPr>
        <p:blipFill>
          <a:blip r:embed="rId4" cstate="print"/>
          <a:srcRect/>
          <a:stretch>
            <a:fillRect/>
          </a:stretch>
        </p:blipFill>
        <p:spPr bwMode="auto">
          <a:xfrm>
            <a:off x="468313" y="4437063"/>
            <a:ext cx="1784350" cy="2190750"/>
          </a:xfrm>
          <a:prstGeom prst="rect">
            <a:avLst/>
          </a:prstGeom>
          <a:noFill/>
          <a:ln w="9525">
            <a:noFill/>
            <a:miter lim="800000"/>
            <a:headEnd/>
            <a:tailEnd/>
          </a:ln>
        </p:spPr>
      </p:pic>
      <p:pic>
        <p:nvPicPr>
          <p:cNvPr id="30725" name="Picture 5" descr="1">
            <a:hlinkClick r:id="rId5"/>
          </p:cNvPr>
          <p:cNvPicPr>
            <a:picLocks noChangeAspect="1" noChangeArrowheads="1"/>
          </p:cNvPicPr>
          <p:nvPr/>
        </p:nvPicPr>
        <p:blipFill>
          <a:blip r:embed="rId6" cstate="print"/>
          <a:srcRect/>
          <a:stretch>
            <a:fillRect/>
          </a:stretch>
        </p:blipFill>
        <p:spPr bwMode="auto">
          <a:xfrm>
            <a:off x="2268538" y="3933825"/>
            <a:ext cx="1450975" cy="1233488"/>
          </a:xfrm>
          <a:prstGeom prst="rect">
            <a:avLst/>
          </a:prstGeom>
          <a:noFill/>
          <a:ln w="9525">
            <a:noFill/>
            <a:miter lim="800000"/>
            <a:headEnd/>
            <a:tailEnd/>
          </a:ln>
        </p:spPr>
      </p:pic>
      <p:pic>
        <p:nvPicPr>
          <p:cNvPr id="30726" name="Picture 6" descr="1">
            <a:hlinkClick r:id="rId7"/>
          </p:cNvPr>
          <p:cNvPicPr>
            <a:picLocks noChangeAspect="1" noChangeArrowheads="1"/>
          </p:cNvPicPr>
          <p:nvPr/>
        </p:nvPicPr>
        <p:blipFill>
          <a:blip r:embed="rId8" cstate="print"/>
          <a:srcRect l="5249"/>
          <a:stretch>
            <a:fillRect/>
          </a:stretch>
        </p:blipFill>
        <p:spPr bwMode="auto">
          <a:xfrm>
            <a:off x="2268538" y="5229225"/>
            <a:ext cx="1525587" cy="1208088"/>
          </a:xfrm>
          <a:prstGeom prst="rect">
            <a:avLst/>
          </a:prstGeom>
          <a:noFill/>
          <a:ln w="9525">
            <a:noFill/>
            <a:miter lim="800000"/>
            <a:headEnd/>
            <a:tailEnd/>
          </a:ln>
        </p:spPr>
      </p:pic>
      <p:pic>
        <p:nvPicPr>
          <p:cNvPr id="30727" name="Picture 7" descr="boyle">
            <a:hlinkClick r:id="rId9"/>
          </p:cNvPr>
          <p:cNvPicPr>
            <a:picLocks noChangeAspect="1" noChangeArrowheads="1"/>
          </p:cNvPicPr>
          <p:nvPr/>
        </p:nvPicPr>
        <p:blipFill>
          <a:blip r:embed="rId10" cstate="print"/>
          <a:srcRect/>
          <a:stretch>
            <a:fillRect/>
          </a:stretch>
        </p:blipFill>
        <p:spPr bwMode="auto">
          <a:xfrm>
            <a:off x="4140200" y="4437063"/>
            <a:ext cx="1946275" cy="2173287"/>
          </a:xfrm>
          <a:prstGeom prst="rect">
            <a:avLst/>
          </a:prstGeom>
          <a:noFill/>
          <a:ln w="9525">
            <a:noFill/>
            <a:miter lim="800000"/>
            <a:headEnd/>
            <a:tailEnd/>
          </a:ln>
        </p:spPr>
      </p:pic>
      <p:pic>
        <p:nvPicPr>
          <p:cNvPr id="30728" name="Picture 8" descr="grafik05">
            <a:hlinkClick r:id="rId11"/>
          </p:cNvPr>
          <p:cNvPicPr>
            <a:picLocks noChangeAspect="1" noChangeArrowheads="1"/>
          </p:cNvPicPr>
          <p:nvPr/>
        </p:nvPicPr>
        <p:blipFill>
          <a:blip r:embed="rId12" cstate="print"/>
          <a:srcRect/>
          <a:stretch>
            <a:fillRect/>
          </a:stretch>
        </p:blipFill>
        <p:spPr bwMode="auto">
          <a:xfrm>
            <a:off x="5867400" y="4005263"/>
            <a:ext cx="1431925" cy="1279525"/>
          </a:xfrm>
          <a:prstGeom prst="rect">
            <a:avLst/>
          </a:prstGeom>
          <a:noFill/>
          <a:ln w="9525">
            <a:noFill/>
            <a:miter lim="800000"/>
            <a:headEnd/>
            <a:tailEnd/>
          </a:ln>
        </p:spPr>
      </p:pic>
      <p:pic>
        <p:nvPicPr>
          <p:cNvPr id="30729" name="Picture 9" descr="Marignac">
            <a:hlinkClick r:id="rId13"/>
          </p:cNvPr>
          <p:cNvPicPr>
            <a:picLocks noChangeAspect="1" noChangeArrowheads="1"/>
          </p:cNvPicPr>
          <p:nvPr/>
        </p:nvPicPr>
        <p:blipFill>
          <a:blip r:embed="rId14" cstate="print"/>
          <a:srcRect/>
          <a:stretch>
            <a:fillRect/>
          </a:stretch>
        </p:blipFill>
        <p:spPr bwMode="auto">
          <a:xfrm>
            <a:off x="7235825" y="4437063"/>
            <a:ext cx="1706563" cy="216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TERMODINAMIKA (HŐTAN)</a:t>
            </a:r>
          </a:p>
        </p:txBody>
      </p:sp>
      <p:sp>
        <p:nvSpPr>
          <p:cNvPr id="31747" name="Rectangle 3"/>
          <p:cNvSpPr>
            <a:spLocks noGrp="1" noChangeArrowheads="1"/>
          </p:cNvSpPr>
          <p:nvPr>
            <p:ph type="body" idx="1"/>
          </p:nvPr>
        </p:nvSpPr>
        <p:spPr/>
        <p:txBody>
          <a:bodyPr/>
          <a:lstStyle/>
          <a:p>
            <a:pPr algn="ctr" eaLnBrk="1" hangingPunct="1">
              <a:buFontTx/>
              <a:buNone/>
            </a:pPr>
            <a:r>
              <a:rPr lang="hu-HU" b="1" i="1" smtClean="0">
                <a:solidFill>
                  <a:srgbClr val="FF9900"/>
                </a:solidFill>
                <a:latin typeface="Times New Roman" pitchFamily="18" charset="0"/>
              </a:rPr>
              <a:t>HŐTÁGULÁS</a:t>
            </a:r>
          </a:p>
          <a:p>
            <a:pPr eaLnBrk="1" hangingPunct="1">
              <a:buFontTx/>
              <a:buNone/>
            </a:pPr>
            <a:r>
              <a:rPr lang="hu-HU" b="1" i="1" smtClean="0">
                <a:solidFill>
                  <a:srgbClr val="FF9900"/>
                </a:solidFill>
                <a:latin typeface="Times New Roman" pitchFamily="18" charset="0"/>
              </a:rPr>
              <a:t>Szilárd testek			           Folyadékok</a:t>
            </a:r>
          </a:p>
          <a:p>
            <a:pPr eaLnBrk="1" hangingPunct="1">
              <a:buFontTx/>
              <a:buNone/>
            </a:pPr>
            <a:r>
              <a:rPr lang="hu-HU" b="1" i="1" smtClean="0">
                <a:solidFill>
                  <a:srgbClr val="FF9900"/>
                </a:solidFill>
                <a:latin typeface="Times New Roman" pitchFamily="18" charset="0"/>
              </a:rPr>
              <a:t>						  Gázok</a:t>
            </a:r>
          </a:p>
        </p:txBody>
      </p:sp>
      <p:pic>
        <p:nvPicPr>
          <p:cNvPr id="31748" name="Picture 5" descr="fizf0649">
            <a:hlinkClick r:id="rId3"/>
          </p:cNvPr>
          <p:cNvPicPr>
            <a:picLocks noChangeAspect="1" noChangeArrowheads="1"/>
          </p:cNvPicPr>
          <p:nvPr/>
        </p:nvPicPr>
        <p:blipFill>
          <a:blip r:embed="rId4" cstate="print"/>
          <a:srcRect/>
          <a:stretch>
            <a:fillRect/>
          </a:stretch>
        </p:blipFill>
        <p:spPr bwMode="auto">
          <a:xfrm>
            <a:off x="179388" y="2708275"/>
            <a:ext cx="2544762" cy="2046288"/>
          </a:xfrm>
          <a:prstGeom prst="rect">
            <a:avLst/>
          </a:prstGeom>
          <a:noFill/>
          <a:ln w="9525">
            <a:noFill/>
            <a:miter lim="800000"/>
            <a:headEnd/>
            <a:tailEnd/>
          </a:ln>
        </p:spPr>
      </p:pic>
      <p:pic>
        <p:nvPicPr>
          <p:cNvPr id="31749" name="Picture 7" descr="Nagyított kép (856 x 684)">
            <a:hlinkClick r:id="rId5"/>
          </p:cNvPr>
          <p:cNvPicPr>
            <a:picLocks noChangeAspect="1" noChangeArrowheads="1"/>
          </p:cNvPicPr>
          <p:nvPr/>
        </p:nvPicPr>
        <p:blipFill>
          <a:blip r:embed="rId6" cstate="print"/>
          <a:srcRect/>
          <a:stretch>
            <a:fillRect/>
          </a:stretch>
        </p:blipFill>
        <p:spPr bwMode="auto">
          <a:xfrm>
            <a:off x="2627313" y="3357563"/>
            <a:ext cx="2717800" cy="2171700"/>
          </a:xfrm>
          <a:prstGeom prst="rect">
            <a:avLst/>
          </a:prstGeom>
          <a:noFill/>
          <a:ln w="9525">
            <a:noFill/>
            <a:miter lim="800000"/>
            <a:headEnd/>
            <a:tailEnd/>
          </a:ln>
        </p:spPr>
      </p:pic>
      <p:pic>
        <p:nvPicPr>
          <p:cNvPr id="31750" name="Picture 9" descr="fizf0086">
            <a:hlinkClick r:id="rId7"/>
          </p:cNvPr>
          <p:cNvPicPr>
            <a:picLocks noChangeAspect="1" noChangeArrowheads="1"/>
          </p:cNvPicPr>
          <p:nvPr/>
        </p:nvPicPr>
        <p:blipFill>
          <a:blip r:embed="rId8" cstate="print"/>
          <a:srcRect/>
          <a:stretch>
            <a:fillRect/>
          </a:stretch>
        </p:blipFill>
        <p:spPr bwMode="auto">
          <a:xfrm>
            <a:off x="5364163" y="4076700"/>
            <a:ext cx="1738312" cy="2173288"/>
          </a:xfrm>
          <a:prstGeom prst="rect">
            <a:avLst/>
          </a:prstGeom>
          <a:noFill/>
          <a:ln w="9525">
            <a:noFill/>
            <a:miter lim="800000"/>
            <a:headEnd/>
            <a:tailEnd/>
          </a:ln>
        </p:spPr>
      </p:pic>
      <p:pic>
        <p:nvPicPr>
          <p:cNvPr id="31751" name="Picture 11" descr="Nagyított kép (856 x 684)">
            <a:hlinkClick r:id="rId9"/>
          </p:cNvPr>
          <p:cNvPicPr>
            <a:picLocks noChangeAspect="1" noChangeArrowheads="1"/>
          </p:cNvPicPr>
          <p:nvPr/>
        </p:nvPicPr>
        <p:blipFill>
          <a:blip r:embed="rId10" cstate="print"/>
          <a:srcRect/>
          <a:stretch>
            <a:fillRect/>
          </a:stretch>
        </p:blipFill>
        <p:spPr bwMode="auto">
          <a:xfrm>
            <a:off x="7092950" y="2924175"/>
            <a:ext cx="1741488" cy="2179638"/>
          </a:xfrm>
          <a:prstGeom prst="rect">
            <a:avLst/>
          </a:prstGeom>
          <a:noFill/>
          <a:ln w="9525">
            <a:noFill/>
            <a:miter lim="800000"/>
            <a:headEnd/>
            <a:tailEnd/>
          </a:ln>
        </p:spPr>
      </p:pic>
      <p:pic>
        <p:nvPicPr>
          <p:cNvPr id="31752" name="Picture 13" descr="Nagyított kép (856 x 684)">
            <a:hlinkClick r:id="rId11"/>
          </p:cNvPr>
          <p:cNvPicPr>
            <a:picLocks noChangeAspect="1" noChangeArrowheads="1"/>
          </p:cNvPicPr>
          <p:nvPr/>
        </p:nvPicPr>
        <p:blipFill>
          <a:blip r:embed="rId12" cstate="print"/>
          <a:srcRect/>
          <a:stretch>
            <a:fillRect/>
          </a:stretch>
        </p:blipFill>
        <p:spPr bwMode="auto">
          <a:xfrm>
            <a:off x="250825" y="4868863"/>
            <a:ext cx="2400300" cy="191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hu-HU" b="1" i="1" smtClean="0">
                <a:solidFill>
                  <a:srgbClr val="FF9933"/>
                </a:solidFill>
                <a:latin typeface="Times New Roman" pitchFamily="18" charset="0"/>
              </a:rPr>
              <a:t>TERMODINAMIKA (HŐTAN)</a:t>
            </a:r>
          </a:p>
        </p:txBody>
      </p:sp>
      <p:sp>
        <p:nvSpPr>
          <p:cNvPr id="32771" name="Rectangle 3"/>
          <p:cNvSpPr>
            <a:spLocks noGrp="1" noChangeArrowheads="1"/>
          </p:cNvSpPr>
          <p:nvPr>
            <p:ph type="body" idx="1"/>
          </p:nvPr>
        </p:nvSpPr>
        <p:spPr>
          <a:xfrm>
            <a:off x="468313" y="1268413"/>
            <a:ext cx="8229600" cy="4525962"/>
          </a:xfrm>
        </p:spPr>
        <p:txBody>
          <a:bodyPr/>
          <a:lstStyle/>
          <a:p>
            <a:pPr algn="ctr" eaLnBrk="1" hangingPunct="1">
              <a:buFontTx/>
              <a:buNone/>
            </a:pPr>
            <a:r>
              <a:rPr lang="hu-HU" b="1" i="1" smtClean="0">
                <a:solidFill>
                  <a:srgbClr val="FF9933"/>
                </a:solidFill>
                <a:latin typeface="Times New Roman" pitchFamily="18" charset="0"/>
              </a:rPr>
              <a:t>Halmazállapot-változások</a:t>
            </a:r>
          </a:p>
          <a:p>
            <a:pPr eaLnBrk="1" hangingPunct="1">
              <a:buFontTx/>
              <a:buNone/>
            </a:pPr>
            <a:r>
              <a:rPr lang="hu-HU" b="1" i="1" smtClean="0">
                <a:solidFill>
                  <a:srgbClr val="FF9933"/>
                </a:solidFill>
                <a:latin typeface="Times New Roman" pitchFamily="18" charset="0"/>
              </a:rPr>
              <a:t>	párolgás			            szubli-</a:t>
            </a:r>
          </a:p>
          <a:p>
            <a:pPr eaLnBrk="1" hangingPunct="1">
              <a:buFontTx/>
              <a:buNone/>
            </a:pPr>
            <a:r>
              <a:rPr lang="hu-HU" b="1" i="1" smtClean="0">
                <a:solidFill>
                  <a:srgbClr val="FF9933"/>
                </a:solidFill>
                <a:latin typeface="Times New Roman" pitchFamily="18" charset="0"/>
              </a:rPr>
              <a:t>						   máció</a:t>
            </a:r>
          </a:p>
          <a:p>
            <a:pPr eaLnBrk="1" hangingPunct="1">
              <a:buFontTx/>
              <a:buNone/>
            </a:pPr>
            <a:r>
              <a:rPr lang="hu-HU" b="1" i="1" smtClean="0">
                <a:solidFill>
                  <a:srgbClr val="FF9933"/>
                </a:solidFill>
                <a:latin typeface="Times New Roman" pitchFamily="18" charset="0"/>
              </a:rPr>
              <a:t>fagyás      </a:t>
            </a:r>
          </a:p>
          <a:p>
            <a:pPr eaLnBrk="1" hangingPunct="1">
              <a:buFontTx/>
              <a:buNone/>
            </a:pPr>
            <a:r>
              <a:rPr lang="hu-HU" b="1" i="1" smtClean="0">
                <a:solidFill>
                  <a:srgbClr val="FF9933"/>
                </a:solidFill>
                <a:latin typeface="Times New Roman" pitchFamily="18" charset="0"/>
              </a:rPr>
              <a:t>			olvadás	     forrás    lecsapódás</a:t>
            </a:r>
          </a:p>
        </p:txBody>
      </p:sp>
      <p:pic>
        <p:nvPicPr>
          <p:cNvPr id="32772" name="Picture 5" descr="Nagyított kép (856 x 684)">
            <a:hlinkClick r:id="rId3"/>
          </p:cNvPr>
          <p:cNvPicPr>
            <a:picLocks noChangeAspect="1" noChangeArrowheads="1"/>
          </p:cNvPicPr>
          <p:nvPr/>
        </p:nvPicPr>
        <p:blipFill>
          <a:blip r:embed="rId4" cstate="print"/>
          <a:srcRect/>
          <a:stretch>
            <a:fillRect/>
          </a:stretch>
        </p:blipFill>
        <p:spPr bwMode="auto">
          <a:xfrm>
            <a:off x="323850" y="3644900"/>
            <a:ext cx="1885950" cy="2360613"/>
          </a:xfrm>
          <a:prstGeom prst="rect">
            <a:avLst/>
          </a:prstGeom>
          <a:noFill/>
          <a:ln w="9525">
            <a:noFill/>
            <a:miter lim="800000"/>
            <a:headEnd/>
            <a:tailEnd/>
          </a:ln>
        </p:spPr>
      </p:pic>
      <p:pic>
        <p:nvPicPr>
          <p:cNvPr id="32773" name="Picture 7" descr="Nagyított kép (856 x 684)">
            <a:hlinkClick r:id="rId5"/>
          </p:cNvPr>
          <p:cNvPicPr>
            <a:picLocks noChangeAspect="1" noChangeArrowheads="1"/>
          </p:cNvPicPr>
          <p:nvPr/>
        </p:nvPicPr>
        <p:blipFill>
          <a:blip r:embed="rId6" cstate="print"/>
          <a:srcRect/>
          <a:stretch>
            <a:fillRect/>
          </a:stretch>
        </p:blipFill>
        <p:spPr bwMode="auto">
          <a:xfrm>
            <a:off x="2484438" y="4508500"/>
            <a:ext cx="1885950" cy="2360613"/>
          </a:xfrm>
          <a:prstGeom prst="rect">
            <a:avLst/>
          </a:prstGeom>
          <a:noFill/>
          <a:ln w="9525">
            <a:noFill/>
            <a:miter lim="800000"/>
            <a:headEnd/>
            <a:tailEnd/>
          </a:ln>
        </p:spPr>
      </p:pic>
      <p:pic>
        <p:nvPicPr>
          <p:cNvPr id="32774" name="Picture 9" descr="Nagyított kép (856 x 684)">
            <a:hlinkClick r:id="rId7"/>
          </p:cNvPr>
          <p:cNvPicPr>
            <a:picLocks noChangeAspect="1" noChangeArrowheads="1"/>
          </p:cNvPicPr>
          <p:nvPr/>
        </p:nvPicPr>
        <p:blipFill>
          <a:blip r:embed="rId8" cstate="print"/>
          <a:srcRect/>
          <a:stretch>
            <a:fillRect/>
          </a:stretch>
        </p:blipFill>
        <p:spPr bwMode="auto">
          <a:xfrm>
            <a:off x="4427538" y="4568825"/>
            <a:ext cx="1828800" cy="2289175"/>
          </a:xfrm>
          <a:prstGeom prst="rect">
            <a:avLst/>
          </a:prstGeom>
          <a:noFill/>
          <a:ln w="9525">
            <a:noFill/>
            <a:miter lim="800000"/>
            <a:headEnd/>
            <a:tailEnd/>
          </a:ln>
        </p:spPr>
      </p:pic>
      <p:pic>
        <p:nvPicPr>
          <p:cNvPr id="32775" name="Picture 11" descr="Nagyított kép (856 x 684)">
            <a:hlinkClick r:id="rId9"/>
          </p:cNvPr>
          <p:cNvPicPr>
            <a:picLocks noChangeAspect="1" noChangeArrowheads="1"/>
          </p:cNvPicPr>
          <p:nvPr/>
        </p:nvPicPr>
        <p:blipFill>
          <a:blip r:embed="rId10" cstate="print"/>
          <a:srcRect/>
          <a:stretch>
            <a:fillRect/>
          </a:stretch>
        </p:blipFill>
        <p:spPr bwMode="auto">
          <a:xfrm>
            <a:off x="6300788" y="4508500"/>
            <a:ext cx="2717800" cy="2171700"/>
          </a:xfrm>
          <a:prstGeom prst="rect">
            <a:avLst/>
          </a:prstGeom>
          <a:noFill/>
          <a:ln w="9525">
            <a:noFill/>
            <a:miter lim="800000"/>
            <a:headEnd/>
            <a:tailEnd/>
          </a:ln>
        </p:spPr>
      </p:pic>
      <p:pic>
        <p:nvPicPr>
          <p:cNvPr id="32776" name="Picture 15" descr="kaland41-epuletek02">
            <a:hlinkClick r:id="rId11"/>
          </p:cNvPr>
          <p:cNvPicPr>
            <a:picLocks noChangeAspect="1" noChangeArrowheads="1"/>
          </p:cNvPicPr>
          <p:nvPr/>
        </p:nvPicPr>
        <p:blipFill>
          <a:blip r:embed="rId12" cstate="print"/>
          <a:srcRect/>
          <a:stretch>
            <a:fillRect/>
          </a:stretch>
        </p:blipFill>
        <p:spPr bwMode="auto">
          <a:xfrm>
            <a:off x="2627313" y="1989138"/>
            <a:ext cx="2371725" cy="1557337"/>
          </a:xfrm>
          <a:prstGeom prst="rect">
            <a:avLst/>
          </a:prstGeom>
          <a:noFill/>
          <a:ln w="9525">
            <a:noFill/>
            <a:miter lim="800000"/>
            <a:headEnd/>
            <a:tailEnd/>
          </a:ln>
        </p:spPr>
      </p:pic>
      <p:pic>
        <p:nvPicPr>
          <p:cNvPr id="32777" name="Picture 17" descr="fizf0210">
            <a:hlinkClick r:id="rId13"/>
          </p:cNvPr>
          <p:cNvPicPr>
            <a:picLocks noChangeAspect="1" noChangeArrowheads="1"/>
          </p:cNvPicPr>
          <p:nvPr/>
        </p:nvPicPr>
        <p:blipFill>
          <a:blip r:embed="rId14" cstate="print"/>
          <a:srcRect/>
          <a:stretch>
            <a:fillRect/>
          </a:stretch>
        </p:blipFill>
        <p:spPr bwMode="auto">
          <a:xfrm>
            <a:off x="6659563" y="1916113"/>
            <a:ext cx="2274887"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hu-HU" b="1" i="1" smtClean="0">
                <a:solidFill>
                  <a:srgbClr val="FF9933"/>
                </a:solidFill>
                <a:latin typeface="Times New Roman" pitchFamily="18" charset="0"/>
              </a:rPr>
              <a:t>TERMODINAMIKA (HŐTAN)</a:t>
            </a:r>
          </a:p>
        </p:txBody>
      </p:sp>
      <p:sp>
        <p:nvSpPr>
          <p:cNvPr id="33795" name="Rectangle 3"/>
          <p:cNvSpPr>
            <a:spLocks noGrp="1" noChangeArrowheads="1"/>
          </p:cNvSpPr>
          <p:nvPr>
            <p:ph type="body" idx="1"/>
          </p:nvPr>
        </p:nvSpPr>
        <p:spPr/>
        <p:txBody>
          <a:bodyPr/>
          <a:lstStyle/>
          <a:p>
            <a:pPr algn="ctr" eaLnBrk="1" hangingPunct="1">
              <a:buFontTx/>
              <a:buNone/>
            </a:pPr>
            <a:r>
              <a:rPr lang="hu-HU" b="1" i="1" u="sng" smtClean="0">
                <a:solidFill>
                  <a:srgbClr val="FF9933"/>
                </a:solidFill>
                <a:latin typeface="Times New Roman" pitchFamily="18" charset="0"/>
              </a:rPr>
              <a:t>Halmazállapot-változások</a:t>
            </a:r>
          </a:p>
          <a:p>
            <a:pPr eaLnBrk="1" hangingPunct="1">
              <a:buFontTx/>
              <a:buNone/>
            </a:pPr>
            <a:r>
              <a:rPr lang="hu-HU" b="1" i="1" smtClean="0">
                <a:solidFill>
                  <a:srgbClr val="FF9933"/>
                </a:solidFill>
                <a:latin typeface="Times New Roman" pitchFamily="18" charset="0"/>
              </a:rPr>
              <a:t>	- jégtömb elvágása, (olvadáspont      				függése a nyomástól),</a:t>
            </a:r>
          </a:p>
          <a:p>
            <a:pPr eaLnBrk="1" hangingPunct="1">
              <a:buFontTx/>
              <a:buNone/>
            </a:pPr>
            <a:r>
              <a:rPr lang="hu-HU" b="1" i="1" smtClean="0">
                <a:solidFill>
                  <a:srgbClr val="FF9933"/>
                </a:solidFill>
                <a:latin typeface="Times New Roman" pitchFamily="18" charset="0"/>
              </a:rPr>
              <a:t>	- hűtőkeverék készítése, (járda sózása 							télen),</a:t>
            </a:r>
          </a:p>
          <a:p>
            <a:pPr eaLnBrk="1" hangingPunct="1">
              <a:buFontTx/>
              <a:buNone/>
            </a:pPr>
            <a:r>
              <a:rPr lang="hu-HU" b="1" i="1" smtClean="0">
                <a:solidFill>
                  <a:srgbClr val="FF9933"/>
                </a:solidFill>
                <a:latin typeface="Times New Roman" pitchFamily="18" charset="0"/>
              </a:rPr>
              <a:t>	- kuktafazék működése, (forráspont  				függése a nyomástól),</a:t>
            </a:r>
          </a:p>
          <a:p>
            <a:pPr eaLnBrk="1" hangingPunct="1">
              <a:buFontTx/>
              <a:buNone/>
            </a:pPr>
            <a:r>
              <a:rPr lang="hu-HU" b="1" i="1" smtClean="0">
                <a:solidFill>
                  <a:srgbClr val="FF9933"/>
                </a:solidFill>
                <a:latin typeface="Times New Roman" pitchFamily="18" charset="0"/>
              </a:rPr>
              <a:t>	- mitől függ a párolgás sebessége?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34819" name="Rectangle 3"/>
          <p:cNvSpPr>
            <a:spLocks noGrp="1" noChangeArrowheads="1"/>
          </p:cNvSpPr>
          <p:nvPr>
            <p:ph type="body" idx="1"/>
          </p:nvPr>
        </p:nvSpPr>
        <p:spPr/>
        <p:txBody>
          <a:bodyPr/>
          <a:lstStyle/>
          <a:p>
            <a:pPr algn="ctr" eaLnBrk="1" hangingPunct="1">
              <a:buFontTx/>
              <a:buNone/>
            </a:pPr>
            <a:r>
              <a:rPr lang="hu-HU" b="1" i="1" smtClean="0">
                <a:solidFill>
                  <a:srgbClr val="FF9900"/>
                </a:solidFill>
                <a:latin typeface="Times New Roman" pitchFamily="18" charset="0"/>
              </a:rPr>
              <a:t>ELEKTROSZTATIKA</a:t>
            </a:r>
          </a:p>
          <a:p>
            <a:pPr algn="ctr" eaLnBrk="1" hangingPunct="1">
              <a:buFontTx/>
              <a:buNone/>
            </a:pPr>
            <a:r>
              <a:rPr lang="hu-HU" b="1" i="1" smtClean="0">
                <a:solidFill>
                  <a:srgbClr val="FF9900"/>
                </a:solidFill>
                <a:latin typeface="Times New Roman" pitchFamily="18" charset="0"/>
              </a:rPr>
              <a:t>Charles Augustin Coulomb</a:t>
            </a:r>
          </a:p>
          <a:p>
            <a:pPr algn="ctr" eaLnBrk="1" hangingPunct="1">
              <a:buFontTx/>
              <a:buNone/>
            </a:pPr>
            <a:r>
              <a:rPr lang="hu-HU" b="1" i="1" smtClean="0">
                <a:solidFill>
                  <a:srgbClr val="FF9900"/>
                </a:solidFill>
                <a:latin typeface="Times New Roman" pitchFamily="18" charset="0"/>
              </a:rPr>
              <a:t>(1736 – 1806)</a:t>
            </a:r>
          </a:p>
          <a:p>
            <a:pPr eaLnBrk="1" hangingPunct="1"/>
            <a:endParaRPr lang="hu-HU" b="1" smtClean="0">
              <a:latin typeface="Times New Roman" pitchFamily="18" charset="0"/>
            </a:endParaRPr>
          </a:p>
        </p:txBody>
      </p:sp>
      <p:pic>
        <p:nvPicPr>
          <p:cNvPr id="34820" name="Picture 4" descr="big_1_coulomb-f">
            <a:hlinkClick r:id="rId3"/>
          </p:cNvPr>
          <p:cNvPicPr>
            <a:picLocks noChangeAspect="1" noChangeArrowheads="1"/>
          </p:cNvPicPr>
          <p:nvPr/>
        </p:nvPicPr>
        <p:blipFill>
          <a:blip r:embed="rId4" cstate="print"/>
          <a:srcRect/>
          <a:stretch>
            <a:fillRect/>
          </a:stretch>
        </p:blipFill>
        <p:spPr bwMode="auto">
          <a:xfrm>
            <a:off x="468313" y="4005263"/>
            <a:ext cx="3652837" cy="2001837"/>
          </a:xfrm>
          <a:prstGeom prst="rect">
            <a:avLst/>
          </a:prstGeom>
          <a:noFill/>
          <a:ln w="9525">
            <a:noFill/>
            <a:miter lim="800000"/>
            <a:headEnd/>
            <a:tailEnd/>
          </a:ln>
        </p:spPr>
      </p:pic>
      <p:pic>
        <p:nvPicPr>
          <p:cNvPr id="34821" name="Picture 6" descr="0,,3_151842065_165,00">
            <a:hlinkClick r:id="rId5"/>
          </p:cNvPr>
          <p:cNvPicPr>
            <a:picLocks noChangeAspect="1" noChangeArrowheads="1"/>
          </p:cNvPicPr>
          <p:nvPr/>
        </p:nvPicPr>
        <p:blipFill>
          <a:blip r:embed="rId6" cstate="print"/>
          <a:srcRect/>
          <a:stretch>
            <a:fillRect/>
          </a:stretch>
        </p:blipFill>
        <p:spPr bwMode="auto">
          <a:xfrm>
            <a:off x="4572000" y="4005263"/>
            <a:ext cx="1730375" cy="2187575"/>
          </a:xfrm>
          <a:prstGeom prst="rect">
            <a:avLst/>
          </a:prstGeom>
          <a:noFill/>
          <a:ln w="9525">
            <a:noFill/>
            <a:miter lim="800000"/>
            <a:headEnd/>
            <a:tailEnd/>
          </a:ln>
        </p:spPr>
      </p:pic>
      <p:pic>
        <p:nvPicPr>
          <p:cNvPr id="34822" name="Picture 7" descr="coulomb-fig1">
            <a:hlinkClick r:id="rId7"/>
          </p:cNvPr>
          <p:cNvPicPr>
            <a:picLocks noChangeAspect="1" noChangeArrowheads="1"/>
          </p:cNvPicPr>
          <p:nvPr/>
        </p:nvPicPr>
        <p:blipFill>
          <a:blip r:embed="rId8" cstate="print"/>
          <a:srcRect/>
          <a:stretch>
            <a:fillRect/>
          </a:stretch>
        </p:blipFill>
        <p:spPr bwMode="auto">
          <a:xfrm>
            <a:off x="6443663" y="3933825"/>
            <a:ext cx="2393950" cy="207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35843" name="Rectangle 3"/>
          <p:cNvSpPr>
            <a:spLocks noGrp="1" noChangeArrowheads="1"/>
          </p:cNvSpPr>
          <p:nvPr>
            <p:ph type="body" idx="1"/>
          </p:nvPr>
        </p:nvSpPr>
        <p:spPr/>
        <p:txBody>
          <a:bodyPr/>
          <a:lstStyle/>
          <a:p>
            <a:pPr algn="ctr" eaLnBrk="1" hangingPunct="1">
              <a:buFontTx/>
              <a:buNone/>
            </a:pPr>
            <a:r>
              <a:rPr lang="hu-HU" b="1" i="1" smtClean="0">
                <a:solidFill>
                  <a:srgbClr val="FF9900"/>
                </a:solidFill>
                <a:latin typeface="Times New Roman" pitchFamily="18" charset="0"/>
              </a:rPr>
              <a:t>ELEKTROSZTATIKA</a:t>
            </a:r>
          </a:p>
          <a:p>
            <a:pPr algn="ctr" eaLnBrk="1" hangingPunct="1">
              <a:buFontTx/>
              <a:buNone/>
            </a:pPr>
            <a:r>
              <a:rPr lang="hu-HU" b="1" i="1" smtClean="0">
                <a:solidFill>
                  <a:srgbClr val="FF9900"/>
                </a:solidFill>
                <a:latin typeface="Times New Roman" pitchFamily="18" charset="0"/>
              </a:rPr>
              <a:t>Szikrakisülés – villám</a:t>
            </a:r>
          </a:p>
          <a:p>
            <a:pPr algn="ctr" eaLnBrk="1" hangingPunct="1">
              <a:buFontTx/>
              <a:buNone/>
            </a:pPr>
            <a:r>
              <a:rPr lang="hu-HU" b="1" i="1" smtClean="0">
                <a:solidFill>
                  <a:srgbClr val="FF9900"/>
                </a:solidFill>
                <a:latin typeface="Times New Roman" pitchFamily="18" charset="0"/>
              </a:rPr>
              <a:t>Benjamin Franklin (1706 – 1790)</a:t>
            </a:r>
          </a:p>
          <a:p>
            <a:pPr algn="ctr" eaLnBrk="1" hangingPunct="1"/>
            <a:endParaRPr lang="hu-HU" smtClean="0">
              <a:latin typeface="Times New Roman" pitchFamily="18" charset="0"/>
            </a:endParaRPr>
          </a:p>
        </p:txBody>
      </p:sp>
      <p:pic>
        <p:nvPicPr>
          <p:cNvPr id="35844" name="Picture 4" descr="258px-Lightning_in_Arlington">
            <a:hlinkClick r:id="rId3"/>
          </p:cNvPr>
          <p:cNvPicPr>
            <a:picLocks noChangeAspect="1" noChangeArrowheads="1"/>
          </p:cNvPicPr>
          <p:nvPr/>
        </p:nvPicPr>
        <p:blipFill>
          <a:blip r:embed="rId4" cstate="print"/>
          <a:srcRect/>
          <a:stretch>
            <a:fillRect/>
          </a:stretch>
        </p:blipFill>
        <p:spPr bwMode="auto">
          <a:xfrm>
            <a:off x="0" y="4365625"/>
            <a:ext cx="2422525" cy="2184400"/>
          </a:xfrm>
          <a:prstGeom prst="rect">
            <a:avLst/>
          </a:prstGeom>
          <a:noFill/>
          <a:ln w="9525">
            <a:noFill/>
            <a:miter lim="800000"/>
            <a:headEnd/>
            <a:tailEnd/>
          </a:ln>
        </p:spPr>
      </p:pic>
      <p:pic>
        <p:nvPicPr>
          <p:cNvPr id="35845" name="Picture 5" descr="franklin">
            <a:hlinkClick r:id="rId5"/>
          </p:cNvPr>
          <p:cNvPicPr>
            <a:picLocks noChangeAspect="1" noChangeArrowheads="1"/>
          </p:cNvPicPr>
          <p:nvPr/>
        </p:nvPicPr>
        <p:blipFill>
          <a:blip r:embed="rId6" cstate="print"/>
          <a:srcRect/>
          <a:stretch>
            <a:fillRect/>
          </a:stretch>
        </p:blipFill>
        <p:spPr bwMode="auto">
          <a:xfrm>
            <a:off x="2484438" y="4292600"/>
            <a:ext cx="1985962" cy="2346325"/>
          </a:xfrm>
          <a:prstGeom prst="rect">
            <a:avLst/>
          </a:prstGeom>
          <a:noFill/>
          <a:ln w="9525">
            <a:noFill/>
            <a:miter lim="800000"/>
            <a:headEnd/>
            <a:tailEnd/>
          </a:ln>
        </p:spPr>
      </p:pic>
      <p:pic>
        <p:nvPicPr>
          <p:cNvPr id="35846" name="Picture 8" descr="fizf0140">
            <a:hlinkClick r:id="rId7"/>
          </p:cNvPr>
          <p:cNvPicPr>
            <a:picLocks noChangeAspect="1" noChangeArrowheads="1"/>
          </p:cNvPicPr>
          <p:nvPr/>
        </p:nvPicPr>
        <p:blipFill>
          <a:blip r:embed="rId8" cstate="print"/>
          <a:srcRect/>
          <a:stretch>
            <a:fillRect/>
          </a:stretch>
        </p:blipFill>
        <p:spPr bwMode="auto">
          <a:xfrm>
            <a:off x="4500563" y="3573463"/>
            <a:ext cx="2462212" cy="1970087"/>
          </a:xfrm>
          <a:prstGeom prst="rect">
            <a:avLst/>
          </a:prstGeom>
          <a:noFill/>
          <a:ln w="9525">
            <a:noFill/>
            <a:miter lim="800000"/>
            <a:headEnd/>
            <a:tailEnd/>
          </a:ln>
        </p:spPr>
      </p:pic>
      <p:pic>
        <p:nvPicPr>
          <p:cNvPr id="35847" name="Picture 10" descr="fizf0112">
            <a:hlinkClick r:id="rId9"/>
          </p:cNvPr>
          <p:cNvPicPr>
            <a:picLocks noChangeAspect="1" noChangeArrowheads="1"/>
          </p:cNvPicPr>
          <p:nvPr/>
        </p:nvPicPr>
        <p:blipFill>
          <a:blip r:embed="rId10" cstate="print"/>
          <a:srcRect/>
          <a:stretch>
            <a:fillRect/>
          </a:stretch>
        </p:blipFill>
        <p:spPr bwMode="auto">
          <a:xfrm>
            <a:off x="6729413" y="4926013"/>
            <a:ext cx="2414587" cy="1931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1030" name="Rectangle 3"/>
          <p:cNvSpPr>
            <a:spLocks noGrp="1" noChangeArrowheads="1"/>
          </p:cNvSpPr>
          <p:nvPr>
            <p:ph type="body" sz="half" idx="1"/>
          </p:nvPr>
        </p:nvSpPr>
        <p:spPr>
          <a:xfrm>
            <a:off x="457200" y="1628775"/>
            <a:ext cx="4546600" cy="4497388"/>
          </a:xfrm>
        </p:spPr>
        <p:txBody>
          <a:bodyPr/>
          <a:lstStyle/>
          <a:p>
            <a:pPr algn="ctr" eaLnBrk="1" hangingPunct="1">
              <a:buFontTx/>
              <a:buNone/>
            </a:pPr>
            <a:r>
              <a:rPr lang="hu-HU" b="1" i="1" smtClean="0">
                <a:solidFill>
                  <a:srgbClr val="FF9900"/>
                </a:solidFill>
                <a:latin typeface="Times New Roman" pitchFamily="18" charset="0"/>
              </a:rPr>
              <a:t>ELEKTROSZTATIKA</a:t>
            </a:r>
          </a:p>
          <a:p>
            <a:pPr eaLnBrk="1" hangingPunct="1"/>
            <a:endParaRPr lang="hu-HU" sz="2800" smtClean="0">
              <a:latin typeface="Times New Roman" pitchFamily="18" charset="0"/>
            </a:endParaRPr>
          </a:p>
        </p:txBody>
      </p:sp>
      <p:graphicFrame>
        <p:nvGraphicFramePr>
          <p:cNvPr id="1026" name="Object 4"/>
          <p:cNvGraphicFramePr>
            <a:graphicFrameLocks noChangeAspect="1"/>
          </p:cNvGraphicFramePr>
          <p:nvPr>
            <p:ph sz="quarter" idx="2"/>
          </p:nvPr>
        </p:nvGraphicFramePr>
        <p:xfrm>
          <a:off x="6246813" y="2432050"/>
          <a:ext cx="819150" cy="463550"/>
        </p:xfrm>
        <a:graphic>
          <a:graphicData uri="http://schemas.openxmlformats.org/presentationml/2006/ole">
            <p:oleObj spid="_x0000_s1026" name="Csomag" r:id="rId4" imgW="857160" imgH="485640" progId="Package">
              <p:embed/>
            </p:oleObj>
          </a:graphicData>
        </a:graphic>
      </p:graphicFrame>
      <p:graphicFrame>
        <p:nvGraphicFramePr>
          <p:cNvPr id="1027" name="Object 6"/>
          <p:cNvGraphicFramePr>
            <a:graphicFrameLocks noChangeAspect="1"/>
          </p:cNvGraphicFramePr>
          <p:nvPr>
            <p:ph sz="quarter" idx="3"/>
          </p:nvPr>
        </p:nvGraphicFramePr>
        <p:xfrm>
          <a:off x="6257925" y="4800600"/>
          <a:ext cx="819150" cy="463550"/>
        </p:xfrm>
        <a:graphic>
          <a:graphicData uri="http://schemas.openxmlformats.org/presentationml/2006/ole">
            <p:oleObj spid="_x0000_s1027" name="Csomag" r:id="rId5" imgW="857160" imgH="485640" progId="Package">
              <p:embed/>
            </p:oleObj>
          </a:graphicData>
        </a:graphic>
      </p:graphicFrame>
      <p:graphicFrame>
        <p:nvGraphicFramePr>
          <p:cNvPr id="1028" name="Object 8"/>
          <p:cNvGraphicFramePr>
            <a:graphicFrameLocks noChangeAspect="1"/>
          </p:cNvGraphicFramePr>
          <p:nvPr/>
        </p:nvGraphicFramePr>
        <p:xfrm>
          <a:off x="2268538" y="3357563"/>
          <a:ext cx="857250" cy="485775"/>
        </p:xfrm>
        <a:graphic>
          <a:graphicData uri="http://schemas.openxmlformats.org/presentationml/2006/ole">
            <p:oleObj spid="_x0000_s1028" name="Csomag" r:id="rId6" imgW="857160" imgH="485640" progId="Package">
              <p:embed/>
            </p:oleObj>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 </a:t>
            </a:r>
            <a:r>
              <a:rPr lang="hu-HU" sz="4000" b="1" i="1" smtClean="0">
                <a:solidFill>
                  <a:srgbClr val="FF9900"/>
                </a:solidFill>
              </a:rPr>
              <a:t/>
            </a:r>
            <a:br>
              <a:rPr lang="hu-HU" sz="4000" b="1" i="1" smtClean="0">
                <a:solidFill>
                  <a:srgbClr val="FF9900"/>
                </a:solidFill>
              </a:rPr>
            </a:br>
            <a:endParaRPr lang="hu-HU" sz="4000" b="1" i="1" smtClean="0">
              <a:solidFill>
                <a:srgbClr val="FF9900"/>
              </a:solidFill>
            </a:endParaRPr>
          </a:p>
        </p:txBody>
      </p:sp>
      <p:sp>
        <p:nvSpPr>
          <p:cNvPr id="36867" name="Rectangle 3"/>
          <p:cNvSpPr>
            <a:spLocks noGrp="1" noChangeArrowheads="1"/>
          </p:cNvSpPr>
          <p:nvPr>
            <p:ph type="body" idx="1"/>
          </p:nvPr>
        </p:nvSpPr>
        <p:spPr>
          <a:xfrm>
            <a:off x="323850" y="1268413"/>
            <a:ext cx="8229600" cy="5102225"/>
          </a:xfrm>
        </p:spPr>
        <p:txBody>
          <a:bodyPr/>
          <a:lstStyle/>
          <a:p>
            <a:pPr algn="ctr" eaLnBrk="1" hangingPunct="1">
              <a:buFontTx/>
              <a:buNone/>
            </a:pPr>
            <a:r>
              <a:rPr lang="hu-HU" b="1" i="1" smtClean="0">
                <a:solidFill>
                  <a:srgbClr val="FF9900"/>
                </a:solidFill>
              </a:rPr>
              <a:t>ELEKTROSZTATIKA</a:t>
            </a:r>
          </a:p>
          <a:p>
            <a:pPr eaLnBrk="1" hangingPunct="1"/>
            <a:endParaRPr lang="hu-HU" smtClean="0"/>
          </a:p>
        </p:txBody>
      </p:sp>
      <p:pic>
        <p:nvPicPr>
          <p:cNvPr id="36868" name="Picture 4" descr="fizf0104"/>
          <p:cNvPicPr>
            <a:picLocks noChangeAspect="1" noChangeArrowheads="1"/>
          </p:cNvPicPr>
          <p:nvPr/>
        </p:nvPicPr>
        <p:blipFill>
          <a:blip r:embed="rId3" cstate="print"/>
          <a:srcRect l="-7588"/>
          <a:stretch>
            <a:fillRect/>
          </a:stretch>
        </p:blipFill>
        <p:spPr bwMode="auto">
          <a:xfrm>
            <a:off x="250825" y="920750"/>
            <a:ext cx="7996238" cy="5937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68313" y="981075"/>
            <a:ext cx="8229600" cy="1143000"/>
          </a:xfrm>
        </p:spPr>
        <p:txBody>
          <a:bodyPr/>
          <a:lstStyle/>
          <a:p>
            <a:pPr eaLnBrk="1" hangingPunct="1"/>
            <a:r>
              <a:rPr lang="hu-HU" sz="4000" b="1" i="1" smtClean="0">
                <a:solidFill>
                  <a:srgbClr val="FF9900"/>
                </a:solidFill>
                <a:latin typeface="Times New Roman" pitchFamily="18" charset="0"/>
              </a:rPr>
              <a:t>Amiről szó lesz a félév során:</a:t>
            </a:r>
            <a:br>
              <a:rPr lang="hu-HU" sz="4000" b="1" i="1" smtClean="0">
                <a:solidFill>
                  <a:srgbClr val="FF9900"/>
                </a:solidFill>
                <a:latin typeface="Times New Roman" pitchFamily="18" charset="0"/>
              </a:rPr>
            </a:br>
            <a:r>
              <a:rPr lang="hu-HU" sz="4000" b="1" i="1" smtClean="0">
                <a:solidFill>
                  <a:srgbClr val="FF9900"/>
                </a:solidFill>
                <a:latin typeface="Times New Roman" pitchFamily="18" charset="0"/>
              </a:rPr>
              <a:t>A fizika nagy fejezetei:</a:t>
            </a:r>
          </a:p>
        </p:txBody>
      </p:sp>
      <p:sp>
        <p:nvSpPr>
          <p:cNvPr id="11267" name="Rectangle 3"/>
          <p:cNvSpPr>
            <a:spLocks noGrp="1" noChangeArrowheads="1"/>
          </p:cNvSpPr>
          <p:nvPr>
            <p:ph type="body" idx="1"/>
          </p:nvPr>
        </p:nvSpPr>
        <p:spPr>
          <a:xfrm>
            <a:off x="468313" y="2852738"/>
            <a:ext cx="8229600" cy="4525962"/>
          </a:xfrm>
        </p:spPr>
        <p:txBody>
          <a:bodyPr/>
          <a:lstStyle/>
          <a:p>
            <a:pPr eaLnBrk="1" hangingPunct="1">
              <a:buFontTx/>
              <a:buNone/>
            </a:pPr>
            <a:r>
              <a:rPr lang="hu-HU" b="1" i="1" smtClean="0">
                <a:solidFill>
                  <a:srgbClr val="FF9900"/>
                </a:solidFill>
              </a:rPr>
              <a:t>   - </a:t>
            </a:r>
            <a:r>
              <a:rPr lang="hu-HU" b="1" i="1" smtClean="0">
                <a:solidFill>
                  <a:srgbClr val="FF9900"/>
                </a:solidFill>
                <a:latin typeface="Times New Roman" pitchFamily="18" charset="0"/>
              </a:rPr>
              <a:t>MECHANIKA,</a:t>
            </a:r>
          </a:p>
          <a:p>
            <a:pPr eaLnBrk="1" hangingPunct="1">
              <a:buFontTx/>
              <a:buNone/>
            </a:pPr>
            <a:r>
              <a:rPr lang="hu-HU" b="1" i="1" smtClean="0">
                <a:solidFill>
                  <a:srgbClr val="FF9900"/>
                </a:solidFill>
                <a:latin typeface="Times New Roman" pitchFamily="18" charset="0"/>
              </a:rPr>
              <a:t>	- TERMODINAMIKA (HŐTAN),</a:t>
            </a:r>
          </a:p>
          <a:p>
            <a:pPr eaLnBrk="1" hangingPunct="1">
              <a:buFontTx/>
              <a:buNone/>
            </a:pPr>
            <a:r>
              <a:rPr lang="hu-HU" b="1" i="1" smtClean="0">
                <a:solidFill>
                  <a:srgbClr val="FF9900"/>
                </a:solidFill>
                <a:latin typeface="Times New Roman" pitchFamily="18" charset="0"/>
              </a:rPr>
              <a:t>	- ELEKTROMOSSÁG - MÁGNESSÉG,</a:t>
            </a:r>
          </a:p>
          <a:p>
            <a:pPr eaLnBrk="1" hangingPunct="1">
              <a:buFontTx/>
              <a:buNone/>
            </a:pPr>
            <a:r>
              <a:rPr lang="hu-HU" b="1" i="1" smtClean="0">
                <a:solidFill>
                  <a:srgbClr val="FF9900"/>
                </a:solidFill>
                <a:latin typeface="Times New Roman" pitchFamily="18" charset="0"/>
              </a:rPr>
              <a:t>	- OPTIKA,</a:t>
            </a:r>
          </a:p>
          <a:p>
            <a:pPr eaLnBrk="1" hangingPunct="1">
              <a:buFontTx/>
              <a:buNone/>
            </a:pPr>
            <a:r>
              <a:rPr lang="hu-HU" b="1" i="1" smtClean="0">
                <a:solidFill>
                  <a:srgbClr val="FF9900"/>
                </a:solidFill>
                <a:latin typeface="Times New Roman" pitchFamily="18" charset="0"/>
              </a:rPr>
              <a:t>	- ATOMFIZIKA</a:t>
            </a:r>
          </a:p>
          <a:p>
            <a:pPr eaLnBrk="1" hangingPunct="1"/>
            <a:endParaRPr lang="hu-HU" smtClean="0">
              <a:latin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37891" name="Rectangle 3"/>
          <p:cNvSpPr>
            <a:spLocks noGrp="1" noChangeArrowheads="1"/>
          </p:cNvSpPr>
          <p:nvPr>
            <p:ph type="body" idx="1"/>
          </p:nvPr>
        </p:nvSpPr>
        <p:spPr/>
        <p:txBody>
          <a:bodyPr/>
          <a:lstStyle/>
          <a:p>
            <a:pPr algn="ctr" eaLnBrk="1" hangingPunct="1">
              <a:buFontTx/>
              <a:buNone/>
            </a:pPr>
            <a:r>
              <a:rPr lang="hu-HU" b="1" i="1" smtClean="0">
                <a:solidFill>
                  <a:srgbClr val="FF9900"/>
                </a:solidFill>
              </a:rPr>
              <a:t>ELEKTROSZTATIKA</a:t>
            </a:r>
          </a:p>
          <a:p>
            <a:pPr eaLnBrk="1" hangingPunct="1"/>
            <a:endParaRPr lang="hu-HU" smtClean="0"/>
          </a:p>
        </p:txBody>
      </p:sp>
      <p:pic>
        <p:nvPicPr>
          <p:cNvPr id="37892" name="Picture 4" descr="fizf0108"/>
          <p:cNvPicPr>
            <a:picLocks noChangeAspect="1" noChangeArrowheads="1"/>
          </p:cNvPicPr>
          <p:nvPr/>
        </p:nvPicPr>
        <p:blipFill>
          <a:blip r:embed="rId3" cstate="print"/>
          <a:srcRect/>
          <a:stretch>
            <a:fillRect/>
          </a:stretch>
        </p:blipFill>
        <p:spPr bwMode="auto">
          <a:xfrm>
            <a:off x="827088" y="1206500"/>
            <a:ext cx="7072312" cy="5651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38915" name="Rectangle 3"/>
          <p:cNvSpPr>
            <a:spLocks noGrp="1" noChangeArrowheads="1"/>
          </p:cNvSpPr>
          <p:nvPr>
            <p:ph type="body" idx="1"/>
          </p:nvPr>
        </p:nvSpPr>
        <p:spPr>
          <a:xfrm>
            <a:off x="468313" y="1628775"/>
            <a:ext cx="8229600" cy="4525963"/>
          </a:xfrm>
        </p:spPr>
        <p:txBody>
          <a:bodyPr/>
          <a:lstStyle/>
          <a:p>
            <a:pPr algn="ctr" eaLnBrk="1" hangingPunct="1">
              <a:buFontTx/>
              <a:buNone/>
            </a:pPr>
            <a:r>
              <a:rPr lang="hu-HU" b="1" i="1" smtClean="0">
                <a:solidFill>
                  <a:srgbClr val="FF9900"/>
                </a:solidFill>
              </a:rPr>
              <a:t>ELEKTROSZTATIKA</a:t>
            </a:r>
          </a:p>
          <a:p>
            <a:pPr eaLnBrk="1" hangingPunct="1"/>
            <a:endParaRPr lang="hu-HU" smtClean="0"/>
          </a:p>
        </p:txBody>
      </p:sp>
      <p:pic>
        <p:nvPicPr>
          <p:cNvPr id="38916" name="Picture 4" descr="fizf0121"/>
          <p:cNvPicPr>
            <a:picLocks noChangeAspect="1" noChangeArrowheads="1"/>
          </p:cNvPicPr>
          <p:nvPr/>
        </p:nvPicPr>
        <p:blipFill>
          <a:blip r:embed="rId3" cstate="print"/>
          <a:srcRect/>
          <a:stretch>
            <a:fillRect/>
          </a:stretch>
        </p:blipFill>
        <p:spPr bwMode="auto">
          <a:xfrm>
            <a:off x="1187450" y="1460500"/>
            <a:ext cx="6754813" cy="539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39939" name="Rectangle 3"/>
          <p:cNvSpPr>
            <a:spLocks noGrp="1" noChangeArrowheads="1"/>
          </p:cNvSpPr>
          <p:nvPr>
            <p:ph type="body" idx="1"/>
          </p:nvPr>
        </p:nvSpPr>
        <p:spPr>
          <a:xfrm>
            <a:off x="395288" y="1196975"/>
            <a:ext cx="8229600" cy="4525963"/>
          </a:xfrm>
        </p:spPr>
        <p:txBody>
          <a:bodyPr/>
          <a:lstStyle/>
          <a:p>
            <a:pPr algn="ctr" eaLnBrk="1" hangingPunct="1">
              <a:buFontTx/>
              <a:buNone/>
            </a:pPr>
            <a:r>
              <a:rPr lang="hu-HU" b="1" i="1" smtClean="0">
                <a:solidFill>
                  <a:srgbClr val="FF9933"/>
                </a:solidFill>
                <a:latin typeface="Times New Roman" pitchFamily="18" charset="0"/>
              </a:rPr>
              <a:t>Csúcshatás</a:t>
            </a:r>
          </a:p>
        </p:txBody>
      </p:sp>
      <p:pic>
        <p:nvPicPr>
          <p:cNvPr id="39940" name="Picture 5" descr="Image20"/>
          <p:cNvPicPr>
            <a:picLocks noChangeAspect="1" noChangeArrowheads="1"/>
          </p:cNvPicPr>
          <p:nvPr/>
        </p:nvPicPr>
        <p:blipFill>
          <a:blip r:embed="rId3" cstate="print"/>
          <a:srcRect/>
          <a:stretch>
            <a:fillRect/>
          </a:stretch>
        </p:blipFill>
        <p:spPr bwMode="auto">
          <a:xfrm>
            <a:off x="3132138" y="1628775"/>
            <a:ext cx="2800350" cy="1952625"/>
          </a:xfrm>
          <a:prstGeom prst="rect">
            <a:avLst/>
          </a:prstGeom>
          <a:noFill/>
          <a:ln w="9525">
            <a:noFill/>
            <a:miter lim="800000"/>
            <a:headEnd/>
            <a:tailEnd/>
          </a:ln>
        </p:spPr>
      </p:pic>
      <p:sp>
        <p:nvSpPr>
          <p:cNvPr id="39941" name="Text Box 6"/>
          <p:cNvSpPr txBox="1">
            <a:spLocks noChangeArrowheads="1"/>
          </p:cNvSpPr>
          <p:nvPr/>
        </p:nvSpPr>
        <p:spPr bwMode="auto">
          <a:xfrm>
            <a:off x="611188" y="3479800"/>
            <a:ext cx="8064500" cy="3378200"/>
          </a:xfrm>
          <a:prstGeom prst="rect">
            <a:avLst/>
          </a:prstGeom>
          <a:noFill/>
          <a:ln w="9525">
            <a:noFill/>
            <a:miter lim="800000"/>
            <a:headEnd/>
            <a:tailEnd/>
          </a:ln>
        </p:spPr>
        <p:txBody>
          <a:bodyPr>
            <a:spAutoFit/>
          </a:bodyPr>
          <a:lstStyle/>
          <a:p>
            <a:pPr algn="just">
              <a:spcBef>
                <a:spcPct val="50000"/>
              </a:spcBef>
            </a:pPr>
            <a:r>
              <a:rPr lang="hu-HU" sz="2400" b="1" i="1">
                <a:solidFill>
                  <a:srgbClr val="FF9933"/>
                </a:solidFill>
                <a:latin typeface="Times New Roman" pitchFamily="18" charset="0"/>
              </a:rPr>
              <a:t>Ha a csúccsal rendelkező vezető-gömböt erősen feltöltjük, akkor a csúcsnál lévő igen nagy térerősség hatására a levegő elveszti szigetelőképességét, és a gömbről töltés távozik el. A pozitív töltésű csúcs közelében a levegő molekulái megosztás folytán dipólusokká válnak, ezért a csúcs ezeket minden oldalról magához vonzza. Az érintkezés után pozitív töltésűvé váló részecskéket egyenes irányban eltaszítja. Ennek a taszítóerőnek az ellenereje hozza forgásba az elektromos Segner-kereket.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40963" name="Rectangle 3"/>
          <p:cNvSpPr>
            <a:spLocks noGrp="1" noChangeArrowheads="1"/>
          </p:cNvSpPr>
          <p:nvPr>
            <p:ph type="body" idx="1"/>
          </p:nvPr>
        </p:nvSpPr>
        <p:spPr>
          <a:xfrm>
            <a:off x="395288" y="1196975"/>
            <a:ext cx="8229600" cy="4525963"/>
          </a:xfrm>
        </p:spPr>
        <p:txBody>
          <a:bodyPr/>
          <a:lstStyle/>
          <a:p>
            <a:pPr algn="ctr" eaLnBrk="1" hangingPunct="1">
              <a:buFontTx/>
              <a:buNone/>
            </a:pPr>
            <a:r>
              <a:rPr lang="hu-HU" b="1" i="1" smtClean="0">
                <a:solidFill>
                  <a:srgbClr val="FF9933"/>
                </a:solidFill>
                <a:latin typeface="Times New Roman" pitchFamily="18" charset="0"/>
              </a:rPr>
              <a:t>Elektromos szél</a:t>
            </a:r>
          </a:p>
          <a:p>
            <a:pPr algn="ctr" eaLnBrk="1" hangingPunct="1">
              <a:buFontTx/>
              <a:buNone/>
            </a:pPr>
            <a:endParaRPr lang="hu-HU" b="1" i="1" smtClean="0">
              <a:solidFill>
                <a:srgbClr val="FF9933"/>
              </a:solidFill>
            </a:endParaRPr>
          </a:p>
        </p:txBody>
      </p:sp>
      <p:pic>
        <p:nvPicPr>
          <p:cNvPr id="40964" name="Picture 4" descr="fizf0666"/>
          <p:cNvPicPr>
            <a:picLocks noChangeAspect="1" noChangeArrowheads="1"/>
          </p:cNvPicPr>
          <p:nvPr/>
        </p:nvPicPr>
        <p:blipFill>
          <a:blip r:embed="rId3" cstate="print"/>
          <a:srcRect/>
          <a:stretch>
            <a:fillRect/>
          </a:stretch>
        </p:blipFill>
        <p:spPr bwMode="auto">
          <a:xfrm>
            <a:off x="3348038" y="1700213"/>
            <a:ext cx="2252662" cy="1800225"/>
          </a:xfrm>
          <a:prstGeom prst="rect">
            <a:avLst/>
          </a:prstGeom>
          <a:noFill/>
          <a:ln w="9525">
            <a:noFill/>
            <a:miter lim="800000"/>
            <a:headEnd/>
            <a:tailEnd/>
          </a:ln>
        </p:spPr>
      </p:pic>
      <p:sp>
        <p:nvSpPr>
          <p:cNvPr id="40965" name="Text Box 5"/>
          <p:cNvSpPr txBox="1">
            <a:spLocks noChangeArrowheads="1"/>
          </p:cNvSpPr>
          <p:nvPr/>
        </p:nvSpPr>
        <p:spPr bwMode="auto">
          <a:xfrm>
            <a:off x="468313" y="3479800"/>
            <a:ext cx="8497887" cy="3378200"/>
          </a:xfrm>
          <a:prstGeom prst="rect">
            <a:avLst/>
          </a:prstGeom>
          <a:noFill/>
          <a:ln w="9525">
            <a:noFill/>
            <a:miter lim="800000"/>
            <a:headEnd/>
            <a:tailEnd/>
          </a:ln>
        </p:spPr>
        <p:txBody>
          <a:bodyPr>
            <a:spAutoFit/>
          </a:bodyPr>
          <a:lstStyle/>
          <a:p>
            <a:pPr algn="just">
              <a:spcBef>
                <a:spcPct val="50000"/>
              </a:spcBef>
            </a:pPr>
            <a:r>
              <a:rPr lang="hu-HU" sz="2400" b="1" i="1">
                <a:solidFill>
                  <a:srgbClr val="FF9933"/>
                </a:solidFill>
                <a:latin typeface="Times New Roman" pitchFamily="18" charset="0"/>
              </a:rPr>
              <a:t>Ha a csúccsal rendelkező vezető-gömböt erősen feltöltjük, akkor a csúcs közelében a csúcstól elirányuló légáram, ún. elektromos szél mutatható ki, amely a gyertya lángját elhajlítja vagy elfújja. A csúcsnál lévő igen nagy térerősség hatására a levegő elveszti szigetelőképességét, és a gömbről töltés távozik el. A pozitív töltésű csúcs közelében a levegő molekulái megosztás folytán dipólusokká válnak, ezért a csúcs ezeket minden oldalról magához vonzza. Az érintkezés után pozitív töltésűvé váló részecskéket egyenes irányban eltaszítja.</a:t>
            </a:r>
            <a:r>
              <a:rPr lang="hu-HU" sz="2400">
                <a:latin typeface="Times New Roman" pitchFamily="18" charset="0"/>
              </a:rPr>
              <a:t>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41987" name="Rectangle 3"/>
          <p:cNvSpPr>
            <a:spLocks noGrp="1" noChangeArrowheads="1"/>
          </p:cNvSpPr>
          <p:nvPr>
            <p:ph type="body" idx="1"/>
          </p:nvPr>
        </p:nvSpPr>
        <p:spPr/>
        <p:txBody>
          <a:bodyPr/>
          <a:lstStyle/>
          <a:p>
            <a:pPr algn="ctr" eaLnBrk="1" hangingPunct="1">
              <a:buFontTx/>
              <a:buNone/>
            </a:pPr>
            <a:r>
              <a:rPr lang="hu-HU" b="1" i="1" smtClean="0">
                <a:solidFill>
                  <a:srgbClr val="FF9900"/>
                </a:solidFill>
              </a:rPr>
              <a:t>ELEKTROSZTATIKA</a:t>
            </a:r>
          </a:p>
          <a:p>
            <a:pPr eaLnBrk="1" hangingPunct="1"/>
            <a:endParaRPr lang="hu-HU" smtClean="0"/>
          </a:p>
        </p:txBody>
      </p:sp>
      <p:pic>
        <p:nvPicPr>
          <p:cNvPr id="41988" name="Picture 4" descr="fizf0666"/>
          <p:cNvPicPr>
            <a:picLocks noChangeAspect="1" noChangeArrowheads="1"/>
          </p:cNvPicPr>
          <p:nvPr/>
        </p:nvPicPr>
        <p:blipFill>
          <a:blip r:embed="rId3" cstate="print"/>
          <a:srcRect/>
          <a:stretch>
            <a:fillRect/>
          </a:stretch>
        </p:blipFill>
        <p:spPr bwMode="auto">
          <a:xfrm>
            <a:off x="1116013" y="1279525"/>
            <a:ext cx="6981825" cy="5578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2054" name="Rectangle 3"/>
          <p:cNvSpPr>
            <a:spLocks noGrp="1" noChangeArrowheads="1"/>
          </p:cNvSpPr>
          <p:nvPr>
            <p:ph type="body" sz="half" idx="1"/>
          </p:nvPr>
        </p:nvSpPr>
        <p:spPr>
          <a:xfrm>
            <a:off x="2411413" y="1341438"/>
            <a:ext cx="6192837" cy="4452937"/>
          </a:xfrm>
        </p:spPr>
        <p:txBody>
          <a:bodyPr/>
          <a:lstStyle/>
          <a:p>
            <a:pPr eaLnBrk="1" hangingPunct="1">
              <a:buFontTx/>
              <a:buNone/>
            </a:pPr>
            <a:r>
              <a:rPr lang="hu-HU" b="1" i="1" smtClean="0">
                <a:solidFill>
                  <a:srgbClr val="FF9933"/>
                </a:solidFill>
                <a:latin typeface="Times New Roman" pitchFamily="18" charset="0"/>
              </a:rPr>
              <a:t>Az elektromos munka</a:t>
            </a:r>
          </a:p>
          <a:p>
            <a:pPr algn="ctr" eaLnBrk="1" hangingPunct="1">
              <a:buFontTx/>
              <a:buNone/>
            </a:pPr>
            <a:endParaRPr lang="hu-HU" sz="2800" b="1" i="1" smtClean="0">
              <a:solidFill>
                <a:srgbClr val="FF9933"/>
              </a:solidFill>
            </a:endParaRPr>
          </a:p>
        </p:txBody>
      </p:sp>
      <p:graphicFrame>
        <p:nvGraphicFramePr>
          <p:cNvPr id="2050" name="Object 7"/>
          <p:cNvGraphicFramePr>
            <a:graphicFrameLocks noChangeAspect="1"/>
          </p:cNvGraphicFramePr>
          <p:nvPr>
            <p:ph sz="quarter" idx="2"/>
          </p:nvPr>
        </p:nvGraphicFramePr>
        <p:xfrm>
          <a:off x="6372225" y="2492375"/>
          <a:ext cx="190500" cy="419100"/>
        </p:xfrm>
        <a:graphic>
          <a:graphicData uri="http://schemas.openxmlformats.org/presentationml/2006/ole">
            <p:oleObj spid="_x0000_s2050" name="Egyenlet" r:id="rId4" imgW="190440" imgH="419040" progId="Equation.3">
              <p:embed/>
            </p:oleObj>
          </a:graphicData>
        </a:graphic>
      </p:graphicFrame>
      <p:pic>
        <p:nvPicPr>
          <p:cNvPr id="2055" name="Picture 4" descr="100_0064_kondenzátor-energiája"/>
          <p:cNvPicPr>
            <a:picLocks noChangeAspect="1" noChangeArrowheads="1"/>
          </p:cNvPicPr>
          <p:nvPr/>
        </p:nvPicPr>
        <p:blipFill>
          <a:blip r:embed="rId5" cstate="print">
            <a:lum bright="6000" contrast="18000"/>
          </a:blip>
          <a:srcRect/>
          <a:stretch>
            <a:fillRect/>
          </a:stretch>
        </p:blipFill>
        <p:spPr bwMode="auto">
          <a:xfrm>
            <a:off x="3059113" y="2060575"/>
            <a:ext cx="2868612" cy="3851275"/>
          </a:xfrm>
          <a:prstGeom prst="rect">
            <a:avLst/>
          </a:prstGeom>
          <a:noFill/>
          <a:ln w="9525">
            <a:noFill/>
            <a:miter lim="800000"/>
            <a:headEnd/>
            <a:tailEnd/>
          </a:ln>
        </p:spPr>
      </p:pic>
      <p:sp>
        <p:nvSpPr>
          <p:cNvPr id="2056" name="Text Box 5"/>
          <p:cNvSpPr txBox="1">
            <a:spLocks noChangeArrowheads="1"/>
          </p:cNvSpPr>
          <p:nvPr/>
        </p:nvSpPr>
        <p:spPr bwMode="auto">
          <a:xfrm>
            <a:off x="250825" y="2473325"/>
            <a:ext cx="2520950" cy="4384675"/>
          </a:xfrm>
          <a:prstGeom prst="rect">
            <a:avLst/>
          </a:prstGeom>
          <a:noFill/>
          <a:ln w="9525">
            <a:noFill/>
            <a:miter lim="800000"/>
            <a:headEnd/>
            <a:tailEnd/>
          </a:ln>
        </p:spPr>
        <p:txBody>
          <a:bodyPr>
            <a:spAutoFit/>
          </a:bodyPr>
          <a:lstStyle/>
          <a:p>
            <a:pPr>
              <a:spcBef>
                <a:spcPct val="50000"/>
              </a:spcBef>
            </a:pPr>
            <a:r>
              <a:rPr lang="hu-HU" sz="2400" b="1" i="1">
                <a:solidFill>
                  <a:srgbClr val="FF9933"/>
                </a:solidFill>
                <a:latin typeface="Times New Roman" pitchFamily="18" charset="0"/>
              </a:rPr>
              <a:t>W = Q </a:t>
            </a:r>
            <a:r>
              <a:rPr lang="en-US" sz="2400" b="1" i="1">
                <a:solidFill>
                  <a:srgbClr val="FF9933"/>
                </a:solidFill>
                <a:latin typeface="Times New Roman" pitchFamily="18" charset="0"/>
                <a:cs typeface="Arial" charset="0"/>
              </a:rPr>
              <a:t>·</a:t>
            </a:r>
            <a:r>
              <a:rPr lang="hu-HU" sz="2400" b="1" i="1">
                <a:solidFill>
                  <a:srgbClr val="FF9933"/>
                </a:solidFill>
                <a:latin typeface="Times New Roman" pitchFamily="18" charset="0"/>
                <a:cs typeface="Arial" charset="0"/>
              </a:rPr>
              <a:t> U</a:t>
            </a:r>
          </a:p>
          <a:p>
            <a:pPr>
              <a:spcBef>
                <a:spcPct val="50000"/>
              </a:spcBef>
            </a:pPr>
            <a:r>
              <a:rPr lang="hu-HU" sz="2400" b="1" i="1">
                <a:solidFill>
                  <a:srgbClr val="FF9933"/>
                </a:solidFill>
                <a:latin typeface="Times New Roman" pitchFamily="18" charset="0"/>
                <a:cs typeface="Arial" charset="0"/>
              </a:rPr>
              <a:t>W = 1C </a:t>
            </a:r>
            <a:r>
              <a:rPr lang="en-US" sz="2400" b="1" i="1">
                <a:solidFill>
                  <a:srgbClr val="FF9933"/>
                </a:solidFill>
                <a:latin typeface="Times New Roman" pitchFamily="18" charset="0"/>
                <a:cs typeface="Arial" charset="0"/>
              </a:rPr>
              <a:t>·</a:t>
            </a:r>
            <a:r>
              <a:rPr lang="hu-HU" sz="2400" b="1" i="1">
                <a:solidFill>
                  <a:srgbClr val="FF9933"/>
                </a:solidFill>
                <a:latin typeface="Times New Roman" pitchFamily="18" charset="0"/>
                <a:cs typeface="Arial" charset="0"/>
              </a:rPr>
              <a:t>V = 1J</a:t>
            </a:r>
          </a:p>
          <a:p>
            <a:pPr>
              <a:spcBef>
                <a:spcPct val="50000"/>
              </a:spcBef>
            </a:pPr>
            <a:r>
              <a:rPr lang="hu-HU" sz="2400" b="1" i="1">
                <a:solidFill>
                  <a:srgbClr val="FF9933"/>
                </a:solidFill>
                <a:latin typeface="Times New Roman" pitchFamily="18" charset="0"/>
                <a:cs typeface="Arial" charset="0"/>
              </a:rPr>
              <a:t>Q = I </a:t>
            </a:r>
            <a:r>
              <a:rPr lang="en-US" sz="2400" b="1" i="1">
                <a:solidFill>
                  <a:srgbClr val="FF9933"/>
                </a:solidFill>
                <a:latin typeface="Times New Roman" pitchFamily="18" charset="0"/>
                <a:cs typeface="Arial" charset="0"/>
              </a:rPr>
              <a:t>·</a:t>
            </a:r>
            <a:r>
              <a:rPr lang="hu-HU" sz="2400" b="1" i="1">
                <a:solidFill>
                  <a:srgbClr val="FF9933"/>
                </a:solidFill>
                <a:latin typeface="Times New Roman" pitchFamily="18" charset="0"/>
                <a:cs typeface="Arial" charset="0"/>
              </a:rPr>
              <a:t> t</a:t>
            </a:r>
          </a:p>
          <a:p>
            <a:pPr>
              <a:spcBef>
                <a:spcPct val="50000"/>
              </a:spcBef>
            </a:pPr>
            <a:r>
              <a:rPr lang="hu-HU" sz="2400" b="1" i="1" u="sng">
                <a:solidFill>
                  <a:srgbClr val="FF9933"/>
                </a:solidFill>
                <a:latin typeface="Times New Roman" pitchFamily="18" charset="0"/>
                <a:cs typeface="Arial" charset="0"/>
              </a:rPr>
              <a:t>W = U </a:t>
            </a:r>
            <a:r>
              <a:rPr lang="en-US" sz="1800" b="1" i="1" u="sng">
                <a:solidFill>
                  <a:srgbClr val="FF9933"/>
                </a:solidFill>
                <a:latin typeface="Times New Roman" pitchFamily="18" charset="0"/>
              </a:rPr>
              <a:t>·</a:t>
            </a:r>
            <a:r>
              <a:rPr lang="hu-HU" sz="1800" b="1" i="1" u="sng">
                <a:solidFill>
                  <a:srgbClr val="FF9933"/>
                </a:solidFill>
                <a:latin typeface="Times New Roman" pitchFamily="18" charset="0"/>
              </a:rPr>
              <a:t> </a:t>
            </a:r>
            <a:r>
              <a:rPr lang="hu-HU" sz="2400" b="1" i="1" u="sng">
                <a:solidFill>
                  <a:srgbClr val="FF9933"/>
                </a:solidFill>
                <a:latin typeface="Times New Roman" pitchFamily="18" charset="0"/>
              </a:rPr>
              <a:t>I </a:t>
            </a:r>
            <a:r>
              <a:rPr lang="en-US" sz="2400" b="1" i="1" u="sng">
                <a:solidFill>
                  <a:srgbClr val="FF9933"/>
                </a:solidFill>
                <a:latin typeface="Times New Roman" pitchFamily="18" charset="0"/>
              </a:rPr>
              <a:t>·</a:t>
            </a:r>
            <a:r>
              <a:rPr lang="hu-HU" sz="2400" b="1" i="1" u="sng">
                <a:solidFill>
                  <a:srgbClr val="FF9933"/>
                </a:solidFill>
                <a:latin typeface="Times New Roman" pitchFamily="18" charset="0"/>
              </a:rPr>
              <a:t> t</a:t>
            </a:r>
          </a:p>
          <a:p>
            <a:pPr>
              <a:spcBef>
                <a:spcPct val="50000"/>
              </a:spcBef>
            </a:pPr>
            <a:r>
              <a:rPr lang="hu-HU" sz="2400" b="1" i="1">
                <a:solidFill>
                  <a:srgbClr val="FF9933"/>
                </a:solidFill>
                <a:latin typeface="Times New Roman" pitchFamily="18" charset="0"/>
                <a:cs typeface="Arial" charset="0"/>
              </a:rPr>
              <a:t>P = W/t</a:t>
            </a:r>
          </a:p>
          <a:p>
            <a:pPr>
              <a:spcBef>
                <a:spcPct val="50000"/>
              </a:spcBef>
            </a:pPr>
            <a:r>
              <a:rPr lang="hu-HU" sz="2400" b="1" i="1" u="sng">
                <a:solidFill>
                  <a:srgbClr val="FF9933"/>
                </a:solidFill>
                <a:latin typeface="Times New Roman" pitchFamily="18" charset="0"/>
                <a:cs typeface="Arial" charset="0"/>
              </a:rPr>
              <a:t>P = U </a:t>
            </a:r>
            <a:r>
              <a:rPr lang="en-US" sz="2400" b="1" i="1" u="sng">
                <a:solidFill>
                  <a:srgbClr val="FF9933"/>
                </a:solidFill>
                <a:latin typeface="Times New Roman" pitchFamily="18" charset="0"/>
              </a:rPr>
              <a:t>·</a:t>
            </a:r>
            <a:r>
              <a:rPr lang="hu-HU" sz="2400" b="1" i="1" u="sng">
                <a:solidFill>
                  <a:srgbClr val="FF9933"/>
                </a:solidFill>
                <a:latin typeface="Times New Roman" pitchFamily="18" charset="0"/>
              </a:rPr>
              <a:t> I</a:t>
            </a:r>
            <a:endParaRPr lang="hu-HU" sz="2400" b="1" i="1" u="sng">
              <a:solidFill>
                <a:srgbClr val="FF9933"/>
              </a:solidFill>
              <a:latin typeface="Times New Roman" pitchFamily="18" charset="0"/>
              <a:cs typeface="Arial" charset="0"/>
            </a:endParaRPr>
          </a:p>
          <a:p>
            <a:pPr>
              <a:spcBef>
                <a:spcPct val="50000"/>
              </a:spcBef>
            </a:pPr>
            <a:endParaRPr lang="hu-HU" b="1" i="1" u="sng">
              <a:solidFill>
                <a:srgbClr val="FF9933"/>
              </a:solidFill>
              <a:latin typeface="Times New Roman" pitchFamily="18" charset="0"/>
              <a:cs typeface="Arial" charset="0"/>
            </a:endParaRPr>
          </a:p>
          <a:p>
            <a:pPr>
              <a:spcBef>
                <a:spcPct val="50000"/>
              </a:spcBef>
            </a:pPr>
            <a:endParaRPr lang="en-US" sz="2400" b="1" i="1">
              <a:solidFill>
                <a:srgbClr val="FF9933"/>
              </a:solidFill>
              <a:latin typeface="Times New Roman" pitchFamily="18" charset="0"/>
              <a:cs typeface="Arial" charset="0"/>
            </a:endParaRPr>
          </a:p>
        </p:txBody>
      </p:sp>
      <p:graphicFrame>
        <p:nvGraphicFramePr>
          <p:cNvPr id="2051" name="Object 9"/>
          <p:cNvGraphicFramePr>
            <a:graphicFrameLocks noChangeAspect="1"/>
          </p:cNvGraphicFramePr>
          <p:nvPr>
            <p:ph sz="quarter" idx="3"/>
          </p:nvPr>
        </p:nvGraphicFramePr>
        <p:xfrm>
          <a:off x="6169025" y="3938588"/>
          <a:ext cx="993775" cy="2187575"/>
        </p:xfrm>
        <a:graphic>
          <a:graphicData uri="http://schemas.openxmlformats.org/presentationml/2006/ole">
            <p:oleObj spid="_x0000_s2051" name="Egyenlet" r:id="rId6" imgW="190440" imgH="419040" progId="Equation.3">
              <p:embed/>
            </p:oleObj>
          </a:graphicData>
        </a:graphic>
      </p:graphicFrame>
      <p:sp>
        <p:nvSpPr>
          <p:cNvPr id="2057"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hu-HU"/>
          </a:p>
        </p:txBody>
      </p:sp>
      <p:sp>
        <p:nvSpPr>
          <p:cNvPr id="2058" name="Rectangle 1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hu-HU"/>
          </a:p>
        </p:txBody>
      </p:sp>
      <p:sp>
        <p:nvSpPr>
          <p:cNvPr id="2059" name="AutoShape 15"/>
          <p:cNvSpPr>
            <a:spLocks/>
          </p:cNvSpPr>
          <p:nvPr/>
        </p:nvSpPr>
        <p:spPr bwMode="auto">
          <a:xfrm>
            <a:off x="323850" y="3068638"/>
            <a:ext cx="76200" cy="374650"/>
          </a:xfrm>
          <a:prstGeom prst="leftBracket">
            <a:avLst>
              <a:gd name="adj" fmla="val 40972"/>
            </a:avLst>
          </a:prstGeom>
          <a:noFill/>
          <a:ln w="9525">
            <a:solidFill>
              <a:srgbClr val="FF9933"/>
            </a:solidFill>
            <a:round/>
            <a:headEnd/>
            <a:tailEnd/>
          </a:ln>
        </p:spPr>
        <p:txBody>
          <a:bodyPr wrap="none" anchor="ctr"/>
          <a:lstStyle/>
          <a:p>
            <a:pPr algn="ctr"/>
            <a:endParaRPr lang="hu-HU" sz="1800">
              <a:solidFill>
                <a:srgbClr val="FF9933"/>
              </a:solidFill>
            </a:endParaRPr>
          </a:p>
        </p:txBody>
      </p:sp>
      <p:sp>
        <p:nvSpPr>
          <p:cNvPr id="2060" name="AutoShape 16"/>
          <p:cNvSpPr>
            <a:spLocks/>
          </p:cNvSpPr>
          <p:nvPr/>
        </p:nvSpPr>
        <p:spPr bwMode="auto">
          <a:xfrm>
            <a:off x="611188" y="3068638"/>
            <a:ext cx="76200" cy="374650"/>
          </a:xfrm>
          <a:prstGeom prst="rightBracket">
            <a:avLst>
              <a:gd name="adj" fmla="val 40972"/>
            </a:avLst>
          </a:prstGeom>
          <a:noFill/>
          <a:ln w="9525">
            <a:solidFill>
              <a:srgbClr val="FF9933"/>
            </a:solidFill>
            <a:round/>
            <a:headEnd/>
            <a:tailEnd/>
          </a:ln>
        </p:spPr>
        <p:txBody>
          <a:bodyPr wrap="none" anchor="ctr"/>
          <a:lstStyle/>
          <a:p>
            <a:endParaRPr lang="hu-HU"/>
          </a:p>
        </p:txBody>
      </p:sp>
      <p:graphicFrame>
        <p:nvGraphicFramePr>
          <p:cNvPr id="2052" name="Object 17"/>
          <p:cNvGraphicFramePr>
            <a:graphicFrameLocks noChangeAspect="1"/>
          </p:cNvGraphicFramePr>
          <p:nvPr/>
        </p:nvGraphicFramePr>
        <p:xfrm>
          <a:off x="4476750" y="3219450"/>
          <a:ext cx="190500" cy="419100"/>
        </p:xfrm>
        <a:graphic>
          <a:graphicData uri="http://schemas.openxmlformats.org/presentationml/2006/ole">
            <p:oleObj spid="_x0000_s2052" name="Egyenlet" r:id="rId7" imgW="190440" imgH="419040" progId="Equation.3">
              <p:embed/>
            </p:oleObj>
          </a:graphicData>
        </a:graphic>
      </p:graphicFrame>
      <p:sp>
        <p:nvSpPr>
          <p:cNvPr id="2061" name="Text Box 20"/>
          <p:cNvSpPr txBox="1">
            <a:spLocks noChangeArrowheads="1"/>
          </p:cNvSpPr>
          <p:nvPr/>
        </p:nvSpPr>
        <p:spPr bwMode="auto">
          <a:xfrm>
            <a:off x="6084888" y="2565400"/>
            <a:ext cx="3455987" cy="366713"/>
          </a:xfrm>
          <a:prstGeom prst="rect">
            <a:avLst/>
          </a:prstGeom>
          <a:noFill/>
          <a:ln w="9525">
            <a:noFill/>
            <a:miter lim="800000"/>
            <a:headEnd/>
            <a:tailEnd/>
          </a:ln>
        </p:spPr>
        <p:txBody>
          <a:bodyPr>
            <a:spAutoFit/>
          </a:bodyPr>
          <a:lstStyle/>
          <a:p>
            <a:pPr>
              <a:spcBef>
                <a:spcPct val="50000"/>
              </a:spcBef>
            </a:pPr>
            <a:endParaRPr lang="hu-HU" sz="1800"/>
          </a:p>
        </p:txBody>
      </p:sp>
      <p:sp>
        <p:nvSpPr>
          <p:cNvPr id="2062" name="Text Box 22"/>
          <p:cNvSpPr txBox="1">
            <a:spLocks noChangeArrowheads="1"/>
          </p:cNvSpPr>
          <p:nvPr/>
        </p:nvSpPr>
        <p:spPr bwMode="auto">
          <a:xfrm>
            <a:off x="6156325" y="2205038"/>
            <a:ext cx="2987675" cy="1552575"/>
          </a:xfrm>
          <a:prstGeom prst="rect">
            <a:avLst/>
          </a:prstGeom>
          <a:noFill/>
          <a:ln w="9525">
            <a:noFill/>
            <a:miter lim="800000"/>
            <a:headEnd/>
            <a:tailEnd/>
          </a:ln>
        </p:spPr>
        <p:txBody>
          <a:bodyPr>
            <a:spAutoFit/>
          </a:bodyPr>
          <a:lstStyle/>
          <a:p>
            <a:pPr>
              <a:spcBef>
                <a:spcPct val="50000"/>
              </a:spcBef>
            </a:pPr>
            <a:r>
              <a:rPr lang="hu-HU" sz="2400" b="1">
                <a:solidFill>
                  <a:srgbClr val="FF9933"/>
                </a:solidFill>
                <a:latin typeface="Times New Roman" pitchFamily="18" charset="0"/>
              </a:rPr>
              <a:t>P</a:t>
            </a:r>
            <a:r>
              <a:rPr lang="hu-HU" sz="2400" b="1">
                <a:solidFill>
                  <a:srgbClr val="FF9933"/>
                </a:solidFill>
              </a:rPr>
              <a:t> = </a:t>
            </a:r>
            <a:r>
              <a:rPr lang="hu-HU" sz="2400" b="1">
                <a:solidFill>
                  <a:srgbClr val="FF9933"/>
                </a:solidFill>
                <a:latin typeface="Times New Roman" pitchFamily="18" charset="0"/>
              </a:rPr>
              <a:t>1 V</a:t>
            </a:r>
            <a:r>
              <a:rPr lang="hu-HU" sz="2400">
                <a:latin typeface="Times New Roman" pitchFamily="18" charset="0"/>
              </a:rPr>
              <a:t> </a:t>
            </a:r>
            <a:r>
              <a:rPr lang="en-US" sz="2400" b="1" i="1">
                <a:solidFill>
                  <a:srgbClr val="FF9933"/>
                </a:solidFill>
                <a:latin typeface="Times New Roman" pitchFamily="18" charset="0"/>
              </a:rPr>
              <a:t>·</a:t>
            </a:r>
            <a:r>
              <a:rPr lang="hu-HU" sz="2400" b="1" i="1">
                <a:solidFill>
                  <a:srgbClr val="FF9933"/>
                </a:solidFill>
                <a:latin typeface="Times New Roman" pitchFamily="18" charset="0"/>
              </a:rPr>
              <a:t> A = 1 Watt</a:t>
            </a:r>
          </a:p>
          <a:p>
            <a:pPr>
              <a:spcBef>
                <a:spcPct val="50000"/>
              </a:spcBef>
            </a:pPr>
            <a:r>
              <a:rPr lang="hu-HU" sz="2400" b="1" i="1">
                <a:solidFill>
                  <a:srgbClr val="FF9933"/>
                </a:solidFill>
                <a:latin typeface="Times New Roman" pitchFamily="18" charset="0"/>
              </a:rPr>
              <a:t>W = 1V </a:t>
            </a:r>
            <a:r>
              <a:rPr lang="en-US" sz="1800" b="1" i="1">
                <a:solidFill>
                  <a:srgbClr val="FF9933"/>
                </a:solidFill>
                <a:latin typeface="Times New Roman" pitchFamily="18" charset="0"/>
              </a:rPr>
              <a:t>·</a:t>
            </a:r>
            <a:r>
              <a:rPr lang="hu-HU" sz="2400" b="1" i="1">
                <a:solidFill>
                  <a:srgbClr val="FF9933"/>
                </a:solidFill>
                <a:latin typeface="Times New Roman" pitchFamily="18" charset="0"/>
              </a:rPr>
              <a:t>A </a:t>
            </a:r>
            <a:r>
              <a:rPr lang="en-US" sz="2400" b="1" i="1">
                <a:solidFill>
                  <a:srgbClr val="FF9933"/>
                </a:solidFill>
                <a:latin typeface="Times New Roman" pitchFamily="18" charset="0"/>
              </a:rPr>
              <a:t>·</a:t>
            </a:r>
            <a:r>
              <a:rPr lang="hu-HU" sz="2400" b="1" i="1">
                <a:solidFill>
                  <a:srgbClr val="FF9933"/>
                </a:solidFill>
                <a:latin typeface="Times New Roman" pitchFamily="18" charset="0"/>
              </a:rPr>
              <a:t>s</a:t>
            </a:r>
            <a:r>
              <a:rPr lang="hu-HU" sz="1800" b="1" i="1">
                <a:solidFill>
                  <a:srgbClr val="FF9933"/>
                </a:solidFill>
                <a:latin typeface="Times New Roman" pitchFamily="18" charset="0"/>
              </a:rPr>
              <a:t> </a:t>
            </a:r>
            <a:r>
              <a:rPr lang="hu-HU" sz="2400" b="1" i="1">
                <a:solidFill>
                  <a:srgbClr val="FF9933"/>
                </a:solidFill>
                <a:latin typeface="Times New Roman" pitchFamily="18" charset="0"/>
              </a:rPr>
              <a:t>= 1 J</a:t>
            </a:r>
          </a:p>
          <a:p>
            <a:pPr>
              <a:spcBef>
                <a:spcPct val="50000"/>
              </a:spcBef>
            </a:pPr>
            <a:r>
              <a:rPr lang="hu-HU" sz="2400" b="1" i="1">
                <a:solidFill>
                  <a:srgbClr val="FF9933"/>
                </a:solidFill>
                <a:latin typeface="Times New Roman" pitchFamily="18" charset="0"/>
              </a:rPr>
              <a:t>W = 1V </a:t>
            </a:r>
            <a:r>
              <a:rPr lang="en-US" sz="1800" b="1" i="1">
                <a:solidFill>
                  <a:srgbClr val="FF9933"/>
                </a:solidFill>
                <a:latin typeface="Times New Roman" pitchFamily="18" charset="0"/>
              </a:rPr>
              <a:t>·</a:t>
            </a:r>
            <a:r>
              <a:rPr lang="hu-HU" sz="2400" b="1" i="1">
                <a:solidFill>
                  <a:srgbClr val="FF9933"/>
                </a:solidFill>
                <a:latin typeface="Times New Roman" pitchFamily="18" charset="0"/>
              </a:rPr>
              <a:t>A</a:t>
            </a:r>
            <a:r>
              <a:rPr lang="hu-HU" sz="2400">
                <a:latin typeface="Times New Roman" pitchFamily="18" charset="0"/>
              </a:rPr>
              <a:t> </a:t>
            </a:r>
            <a:r>
              <a:rPr lang="en-US" sz="1800" b="1" i="1">
                <a:solidFill>
                  <a:srgbClr val="FF9933"/>
                </a:solidFill>
                <a:latin typeface="Times New Roman" pitchFamily="18" charset="0"/>
              </a:rPr>
              <a:t>·</a:t>
            </a:r>
            <a:r>
              <a:rPr lang="hu-HU" sz="1800" b="1" i="1">
                <a:solidFill>
                  <a:srgbClr val="FF9933"/>
                </a:solidFill>
                <a:latin typeface="Times New Roman" pitchFamily="18" charset="0"/>
              </a:rPr>
              <a:t> </a:t>
            </a:r>
            <a:r>
              <a:rPr lang="hu-HU" sz="2400" b="1" i="1">
                <a:solidFill>
                  <a:srgbClr val="FF9933"/>
                </a:solidFill>
                <a:latin typeface="Times New Roman" pitchFamily="18" charset="0"/>
              </a:rPr>
              <a:t>h = 1Wh</a:t>
            </a:r>
            <a:endParaRPr lang="hu-HU" sz="2400">
              <a:latin typeface="Times New Roman" pitchFamily="18" charset="0"/>
            </a:endParaRPr>
          </a:p>
        </p:txBody>
      </p:sp>
      <p:sp>
        <p:nvSpPr>
          <p:cNvPr id="2063" name="AutoShape 23"/>
          <p:cNvSpPr>
            <a:spLocks/>
          </p:cNvSpPr>
          <p:nvPr/>
        </p:nvSpPr>
        <p:spPr bwMode="auto">
          <a:xfrm>
            <a:off x="6156325" y="2276475"/>
            <a:ext cx="76200" cy="374650"/>
          </a:xfrm>
          <a:prstGeom prst="leftBracket">
            <a:avLst>
              <a:gd name="adj" fmla="val 40972"/>
            </a:avLst>
          </a:prstGeom>
          <a:noFill/>
          <a:ln w="9525">
            <a:solidFill>
              <a:srgbClr val="FF9933"/>
            </a:solidFill>
            <a:round/>
            <a:headEnd/>
            <a:tailEnd/>
          </a:ln>
        </p:spPr>
        <p:txBody>
          <a:bodyPr wrap="none" anchor="ctr"/>
          <a:lstStyle/>
          <a:p>
            <a:endParaRPr lang="hu-HU"/>
          </a:p>
        </p:txBody>
      </p:sp>
      <p:sp>
        <p:nvSpPr>
          <p:cNvPr id="2064" name="AutoShape 24"/>
          <p:cNvSpPr>
            <a:spLocks/>
          </p:cNvSpPr>
          <p:nvPr/>
        </p:nvSpPr>
        <p:spPr bwMode="auto">
          <a:xfrm>
            <a:off x="6443663" y="2276475"/>
            <a:ext cx="76200" cy="374650"/>
          </a:xfrm>
          <a:prstGeom prst="rightBracket">
            <a:avLst>
              <a:gd name="adj" fmla="val 40972"/>
            </a:avLst>
          </a:prstGeom>
          <a:noFill/>
          <a:ln w="9525">
            <a:solidFill>
              <a:srgbClr val="FF9933"/>
            </a:solidFill>
            <a:round/>
            <a:headEnd/>
            <a:tailEnd/>
          </a:ln>
        </p:spPr>
        <p:txBody>
          <a:bodyPr wrap="none" anchor="ctr"/>
          <a:lstStyle/>
          <a:p>
            <a:endParaRPr lang="hu-HU"/>
          </a:p>
        </p:txBody>
      </p:sp>
      <p:sp>
        <p:nvSpPr>
          <p:cNvPr id="2065" name="AutoShape 25"/>
          <p:cNvSpPr>
            <a:spLocks/>
          </p:cNvSpPr>
          <p:nvPr/>
        </p:nvSpPr>
        <p:spPr bwMode="auto">
          <a:xfrm>
            <a:off x="6156325" y="2852738"/>
            <a:ext cx="76200" cy="338137"/>
          </a:xfrm>
          <a:prstGeom prst="leftBracket">
            <a:avLst>
              <a:gd name="adj" fmla="val 36979"/>
            </a:avLst>
          </a:prstGeom>
          <a:noFill/>
          <a:ln w="9525">
            <a:solidFill>
              <a:srgbClr val="FF9933"/>
            </a:solidFill>
            <a:round/>
            <a:headEnd/>
            <a:tailEnd/>
          </a:ln>
        </p:spPr>
        <p:txBody>
          <a:bodyPr wrap="none" anchor="ctr"/>
          <a:lstStyle/>
          <a:p>
            <a:endParaRPr lang="hu-HU"/>
          </a:p>
        </p:txBody>
      </p:sp>
      <p:sp>
        <p:nvSpPr>
          <p:cNvPr id="2066" name="AutoShape 26"/>
          <p:cNvSpPr>
            <a:spLocks/>
          </p:cNvSpPr>
          <p:nvPr/>
        </p:nvSpPr>
        <p:spPr bwMode="auto">
          <a:xfrm>
            <a:off x="6516688" y="2852738"/>
            <a:ext cx="76200" cy="338137"/>
          </a:xfrm>
          <a:prstGeom prst="rightBracket">
            <a:avLst>
              <a:gd name="adj" fmla="val 36979"/>
            </a:avLst>
          </a:prstGeom>
          <a:noFill/>
          <a:ln w="9525">
            <a:solidFill>
              <a:srgbClr val="FF9933"/>
            </a:solidFill>
            <a:round/>
            <a:headEnd/>
            <a:tailEnd/>
          </a:ln>
        </p:spPr>
        <p:txBody>
          <a:bodyPr wrap="none" anchor="ctr"/>
          <a:lstStyle/>
          <a:p>
            <a:endParaRPr lang="hu-HU"/>
          </a:p>
        </p:txBody>
      </p:sp>
      <p:sp>
        <p:nvSpPr>
          <p:cNvPr id="2067" name="AutoShape 27"/>
          <p:cNvSpPr>
            <a:spLocks/>
          </p:cNvSpPr>
          <p:nvPr/>
        </p:nvSpPr>
        <p:spPr bwMode="auto">
          <a:xfrm>
            <a:off x="6156325" y="3357563"/>
            <a:ext cx="76200" cy="338137"/>
          </a:xfrm>
          <a:prstGeom prst="leftBracket">
            <a:avLst>
              <a:gd name="adj" fmla="val 36979"/>
            </a:avLst>
          </a:prstGeom>
          <a:noFill/>
          <a:ln w="9525">
            <a:solidFill>
              <a:srgbClr val="FF9933"/>
            </a:solidFill>
            <a:round/>
            <a:headEnd/>
            <a:tailEnd/>
          </a:ln>
        </p:spPr>
        <p:txBody>
          <a:bodyPr wrap="none" anchor="ctr"/>
          <a:lstStyle/>
          <a:p>
            <a:endParaRPr lang="hu-HU"/>
          </a:p>
        </p:txBody>
      </p:sp>
      <p:sp>
        <p:nvSpPr>
          <p:cNvPr id="2068" name="AutoShape 28"/>
          <p:cNvSpPr>
            <a:spLocks/>
          </p:cNvSpPr>
          <p:nvPr/>
        </p:nvSpPr>
        <p:spPr bwMode="auto">
          <a:xfrm>
            <a:off x="6516688" y="3357563"/>
            <a:ext cx="76200" cy="338137"/>
          </a:xfrm>
          <a:prstGeom prst="rightBracket">
            <a:avLst>
              <a:gd name="adj" fmla="val 36979"/>
            </a:avLst>
          </a:prstGeom>
          <a:noFill/>
          <a:ln w="9525">
            <a:solidFill>
              <a:srgbClr val="FF9933"/>
            </a:solidFill>
            <a:round/>
            <a:headEnd/>
            <a:tailEnd/>
          </a:ln>
        </p:spPr>
        <p:txBody>
          <a:bodyPr wrap="none" anchor="ctr"/>
          <a:lstStyle/>
          <a:p>
            <a:endParaRPr lang="hu-HU"/>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43011" name="Rectangle 3"/>
          <p:cNvSpPr>
            <a:spLocks noGrp="1" noChangeArrowheads="1"/>
          </p:cNvSpPr>
          <p:nvPr>
            <p:ph type="body" idx="1"/>
          </p:nvPr>
        </p:nvSpPr>
        <p:spPr/>
        <p:txBody>
          <a:bodyPr/>
          <a:lstStyle/>
          <a:p>
            <a:pPr eaLnBrk="1" hangingPunct="1">
              <a:buFontTx/>
              <a:buNone/>
            </a:pPr>
            <a:r>
              <a:rPr lang="hu-HU" b="1" i="1" u="sng" smtClean="0">
                <a:solidFill>
                  <a:srgbClr val="FF9933"/>
                </a:solidFill>
                <a:latin typeface="Times New Roman" pitchFamily="18" charset="0"/>
              </a:rPr>
              <a:t>Elektromos áram:</a:t>
            </a:r>
            <a:r>
              <a:rPr lang="hu-HU" b="1" i="1" smtClean="0">
                <a:solidFill>
                  <a:srgbClr val="FF9933"/>
                </a:solidFill>
                <a:latin typeface="Times New Roman" pitchFamily="18" charset="0"/>
              </a:rPr>
              <a:t> A töltéssel rendelkező részecskék egyirányú áramlása.</a:t>
            </a:r>
          </a:p>
          <a:p>
            <a:pPr eaLnBrk="1" hangingPunct="1">
              <a:buFontTx/>
              <a:buNone/>
            </a:pPr>
            <a:endParaRPr lang="hu-HU" b="1" i="1" smtClean="0">
              <a:solidFill>
                <a:srgbClr val="FF9933"/>
              </a:solidFill>
              <a:latin typeface="Times New Roman" pitchFamily="18" charset="0"/>
            </a:endParaRPr>
          </a:p>
          <a:p>
            <a:pPr eaLnBrk="1" hangingPunct="1">
              <a:buFontTx/>
              <a:buNone/>
            </a:pPr>
            <a:r>
              <a:rPr lang="hu-HU" b="1" i="1" smtClean="0">
                <a:solidFill>
                  <a:srgbClr val="FF9933"/>
                </a:solidFill>
                <a:latin typeface="Times New Roman" pitchFamily="18" charset="0"/>
              </a:rPr>
              <a:t>Fémekben elektronok áramolnak,</a:t>
            </a:r>
          </a:p>
          <a:p>
            <a:pPr eaLnBrk="1" hangingPunct="1">
              <a:buFontTx/>
              <a:buNone/>
            </a:pPr>
            <a:r>
              <a:rPr lang="hu-HU" b="1" i="1" smtClean="0">
                <a:solidFill>
                  <a:srgbClr val="FF9933"/>
                </a:solidFill>
                <a:latin typeface="Times New Roman" pitchFamily="18" charset="0"/>
              </a:rPr>
              <a:t>	elektrolitokban az ionok.</a:t>
            </a:r>
          </a:p>
          <a:p>
            <a:pPr eaLnBrk="1" hangingPunct="1">
              <a:buFontTx/>
              <a:buNone/>
            </a:pPr>
            <a:endParaRPr lang="hu-HU" b="1" i="1" smtClean="0">
              <a:solidFill>
                <a:srgbClr val="FF9933"/>
              </a:solidFill>
              <a:latin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44035" name="Rectangle 3"/>
          <p:cNvSpPr>
            <a:spLocks noGrp="1" noChangeArrowheads="1"/>
          </p:cNvSpPr>
          <p:nvPr>
            <p:ph type="body" idx="1"/>
          </p:nvPr>
        </p:nvSpPr>
        <p:spPr/>
        <p:txBody>
          <a:bodyPr/>
          <a:lstStyle/>
          <a:p>
            <a:pPr algn="ctr" eaLnBrk="1" hangingPunct="1">
              <a:buFontTx/>
              <a:buNone/>
            </a:pPr>
            <a:r>
              <a:rPr lang="hu-HU" b="1" i="1" smtClean="0">
                <a:solidFill>
                  <a:srgbClr val="FF9900"/>
                </a:solidFill>
                <a:latin typeface="Times New Roman" pitchFamily="18" charset="0"/>
              </a:rPr>
              <a:t>EGYENÁRAM</a:t>
            </a:r>
          </a:p>
          <a:p>
            <a:pPr algn="ctr" eaLnBrk="1" hangingPunct="1">
              <a:buFontTx/>
              <a:buNone/>
            </a:pPr>
            <a:r>
              <a:rPr lang="hu-HU" b="1" i="1" smtClean="0">
                <a:solidFill>
                  <a:srgbClr val="FF9900"/>
                </a:solidFill>
                <a:latin typeface="Times New Roman" pitchFamily="18" charset="0"/>
              </a:rPr>
              <a:t>Georg Simon Ohm (1787 – 1854)</a:t>
            </a:r>
          </a:p>
        </p:txBody>
      </p:sp>
      <p:pic>
        <p:nvPicPr>
          <p:cNvPr id="44036" name="Picture 5" descr="Ohm">
            <a:hlinkClick r:id="rId3"/>
          </p:cNvPr>
          <p:cNvPicPr>
            <a:picLocks noChangeAspect="1" noChangeArrowheads="1"/>
          </p:cNvPicPr>
          <p:nvPr/>
        </p:nvPicPr>
        <p:blipFill>
          <a:blip r:embed="rId4" cstate="print"/>
          <a:srcRect/>
          <a:stretch>
            <a:fillRect/>
          </a:stretch>
        </p:blipFill>
        <p:spPr bwMode="auto">
          <a:xfrm>
            <a:off x="250825" y="3213100"/>
            <a:ext cx="3119438" cy="2157413"/>
          </a:xfrm>
          <a:prstGeom prst="rect">
            <a:avLst/>
          </a:prstGeom>
          <a:noFill/>
          <a:ln w="9525">
            <a:noFill/>
            <a:miter lim="800000"/>
            <a:headEnd/>
            <a:tailEnd/>
          </a:ln>
        </p:spPr>
      </p:pic>
      <p:pic>
        <p:nvPicPr>
          <p:cNvPr id="44037" name="Picture 6" descr="ohm">
            <a:hlinkClick r:id="rId5"/>
          </p:cNvPr>
          <p:cNvPicPr>
            <a:picLocks noChangeAspect="1" noChangeArrowheads="1"/>
          </p:cNvPicPr>
          <p:nvPr/>
        </p:nvPicPr>
        <p:blipFill>
          <a:blip r:embed="rId6" cstate="print"/>
          <a:srcRect/>
          <a:stretch>
            <a:fillRect/>
          </a:stretch>
        </p:blipFill>
        <p:spPr bwMode="auto">
          <a:xfrm>
            <a:off x="3995738" y="2852738"/>
            <a:ext cx="1809750" cy="2201862"/>
          </a:xfrm>
          <a:prstGeom prst="rect">
            <a:avLst/>
          </a:prstGeom>
          <a:noFill/>
          <a:ln w="9525">
            <a:noFill/>
            <a:miter lim="800000"/>
            <a:headEnd/>
            <a:tailEnd/>
          </a:ln>
        </p:spPr>
      </p:pic>
      <p:pic>
        <p:nvPicPr>
          <p:cNvPr id="44038" name="Picture 7" descr="Ohm-2">
            <a:hlinkClick r:id="rId7"/>
          </p:cNvPr>
          <p:cNvPicPr>
            <a:picLocks noChangeAspect="1" noChangeArrowheads="1"/>
          </p:cNvPicPr>
          <p:nvPr/>
        </p:nvPicPr>
        <p:blipFill>
          <a:blip r:embed="rId8" cstate="print"/>
          <a:srcRect/>
          <a:stretch>
            <a:fillRect/>
          </a:stretch>
        </p:blipFill>
        <p:spPr bwMode="auto">
          <a:xfrm>
            <a:off x="6300788" y="3357563"/>
            <a:ext cx="2820987" cy="2141537"/>
          </a:xfrm>
          <a:prstGeom prst="rect">
            <a:avLst/>
          </a:prstGeom>
          <a:noFill/>
          <a:ln w="9525">
            <a:noFill/>
            <a:miter lim="800000"/>
            <a:headEnd/>
            <a:tailEnd/>
          </a:ln>
        </p:spPr>
      </p:pic>
      <p:pic>
        <p:nvPicPr>
          <p:cNvPr id="44039" name="Picture 8" descr="-ohm">
            <a:hlinkClick r:id="rId9"/>
          </p:cNvPr>
          <p:cNvPicPr>
            <a:picLocks noChangeAspect="1" noChangeArrowheads="1"/>
          </p:cNvPicPr>
          <p:nvPr/>
        </p:nvPicPr>
        <p:blipFill>
          <a:blip r:embed="rId10" cstate="print"/>
          <a:srcRect/>
          <a:stretch>
            <a:fillRect/>
          </a:stretch>
        </p:blipFill>
        <p:spPr bwMode="auto">
          <a:xfrm>
            <a:off x="3419475" y="4781550"/>
            <a:ext cx="2936875" cy="2076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45059" name="Rectangle 3"/>
          <p:cNvSpPr>
            <a:spLocks noGrp="1" noChangeArrowheads="1"/>
          </p:cNvSpPr>
          <p:nvPr>
            <p:ph type="body" idx="1"/>
          </p:nvPr>
        </p:nvSpPr>
        <p:spPr/>
        <p:txBody>
          <a:bodyPr/>
          <a:lstStyle/>
          <a:p>
            <a:pPr algn="ctr" eaLnBrk="1" hangingPunct="1">
              <a:buFontTx/>
              <a:buNone/>
            </a:pPr>
            <a:r>
              <a:rPr lang="hu-HU" b="1" i="1" smtClean="0">
                <a:solidFill>
                  <a:srgbClr val="FF9933"/>
                </a:solidFill>
                <a:latin typeface="Times New Roman" pitchFamily="18" charset="0"/>
              </a:rPr>
              <a:t>Egyenáramú áramkör</a:t>
            </a:r>
          </a:p>
        </p:txBody>
      </p:sp>
      <p:pic>
        <p:nvPicPr>
          <p:cNvPr id="45060" name="Picture 4" descr="fizf0681_aramkor"/>
          <p:cNvPicPr>
            <a:picLocks noChangeAspect="1" noChangeArrowheads="1"/>
          </p:cNvPicPr>
          <p:nvPr/>
        </p:nvPicPr>
        <p:blipFill>
          <a:blip r:embed="rId3" cstate="print"/>
          <a:srcRect/>
          <a:stretch>
            <a:fillRect/>
          </a:stretch>
        </p:blipFill>
        <p:spPr bwMode="auto">
          <a:xfrm>
            <a:off x="2051050" y="2276475"/>
            <a:ext cx="3803650" cy="4302125"/>
          </a:xfrm>
          <a:prstGeom prst="rect">
            <a:avLst/>
          </a:prstGeom>
          <a:noFill/>
          <a:ln w="9525">
            <a:noFill/>
            <a:miter lim="800000"/>
            <a:headEnd/>
            <a:tailEnd/>
          </a:ln>
        </p:spPr>
      </p:pic>
      <p:sp>
        <p:nvSpPr>
          <p:cNvPr id="45061" name="Text Box 5"/>
          <p:cNvSpPr txBox="1">
            <a:spLocks noChangeArrowheads="1"/>
          </p:cNvSpPr>
          <p:nvPr/>
        </p:nvSpPr>
        <p:spPr bwMode="auto">
          <a:xfrm>
            <a:off x="250825" y="3500438"/>
            <a:ext cx="1728788" cy="519112"/>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kapcsoló</a:t>
            </a:r>
          </a:p>
        </p:txBody>
      </p:sp>
      <p:sp>
        <p:nvSpPr>
          <p:cNvPr id="45062" name="Line 6"/>
          <p:cNvSpPr>
            <a:spLocks noChangeShapeType="1"/>
          </p:cNvSpPr>
          <p:nvPr/>
        </p:nvSpPr>
        <p:spPr bwMode="auto">
          <a:xfrm flipH="1" flipV="1">
            <a:off x="1692275" y="3933825"/>
            <a:ext cx="792163" cy="358775"/>
          </a:xfrm>
          <a:prstGeom prst="line">
            <a:avLst/>
          </a:prstGeom>
          <a:noFill/>
          <a:ln w="34925">
            <a:solidFill>
              <a:schemeClr val="tx1"/>
            </a:solidFill>
            <a:round/>
            <a:headEnd/>
            <a:tailEnd type="triangle" w="med" len="med"/>
          </a:ln>
        </p:spPr>
        <p:txBody>
          <a:bodyPr/>
          <a:lstStyle/>
          <a:p>
            <a:endParaRPr lang="hu-HU"/>
          </a:p>
        </p:txBody>
      </p:sp>
      <p:sp>
        <p:nvSpPr>
          <p:cNvPr id="45063" name="Line 7"/>
          <p:cNvSpPr>
            <a:spLocks noChangeShapeType="1"/>
          </p:cNvSpPr>
          <p:nvPr/>
        </p:nvSpPr>
        <p:spPr bwMode="auto">
          <a:xfrm flipV="1">
            <a:off x="3924300" y="2420938"/>
            <a:ext cx="2519363" cy="431800"/>
          </a:xfrm>
          <a:prstGeom prst="line">
            <a:avLst/>
          </a:prstGeom>
          <a:noFill/>
          <a:ln w="34925">
            <a:solidFill>
              <a:schemeClr val="tx1"/>
            </a:solidFill>
            <a:round/>
            <a:headEnd/>
            <a:tailEnd type="triangle" w="med" len="med"/>
          </a:ln>
        </p:spPr>
        <p:txBody>
          <a:bodyPr/>
          <a:lstStyle/>
          <a:p>
            <a:endParaRPr lang="hu-HU"/>
          </a:p>
        </p:txBody>
      </p:sp>
      <p:sp>
        <p:nvSpPr>
          <p:cNvPr id="45064" name="Text Box 8"/>
          <p:cNvSpPr txBox="1">
            <a:spLocks noChangeArrowheads="1"/>
          </p:cNvSpPr>
          <p:nvPr/>
        </p:nvSpPr>
        <p:spPr bwMode="auto">
          <a:xfrm>
            <a:off x="6443663" y="2205038"/>
            <a:ext cx="2447925" cy="519112"/>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fogyasztó</a:t>
            </a:r>
          </a:p>
        </p:txBody>
      </p:sp>
      <p:sp>
        <p:nvSpPr>
          <p:cNvPr id="45065" name="Line 9"/>
          <p:cNvSpPr>
            <a:spLocks noChangeShapeType="1"/>
          </p:cNvSpPr>
          <p:nvPr/>
        </p:nvSpPr>
        <p:spPr bwMode="auto">
          <a:xfrm flipV="1">
            <a:off x="5219700" y="3716338"/>
            <a:ext cx="1152525" cy="360362"/>
          </a:xfrm>
          <a:prstGeom prst="line">
            <a:avLst/>
          </a:prstGeom>
          <a:noFill/>
          <a:ln w="34925">
            <a:solidFill>
              <a:schemeClr val="tx1"/>
            </a:solidFill>
            <a:round/>
            <a:headEnd/>
            <a:tailEnd type="triangle" w="med" len="med"/>
          </a:ln>
        </p:spPr>
        <p:txBody>
          <a:bodyPr/>
          <a:lstStyle/>
          <a:p>
            <a:endParaRPr lang="hu-HU"/>
          </a:p>
        </p:txBody>
      </p:sp>
      <p:sp>
        <p:nvSpPr>
          <p:cNvPr id="45066" name="Text Box 10"/>
          <p:cNvSpPr txBox="1">
            <a:spLocks noChangeArrowheads="1"/>
          </p:cNvSpPr>
          <p:nvPr/>
        </p:nvSpPr>
        <p:spPr bwMode="auto">
          <a:xfrm>
            <a:off x="6372225" y="3500438"/>
            <a:ext cx="2159000" cy="519112"/>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vezeték</a:t>
            </a:r>
          </a:p>
        </p:txBody>
      </p:sp>
      <p:sp>
        <p:nvSpPr>
          <p:cNvPr id="45067" name="Line 11"/>
          <p:cNvSpPr>
            <a:spLocks noChangeShapeType="1"/>
          </p:cNvSpPr>
          <p:nvPr/>
        </p:nvSpPr>
        <p:spPr bwMode="auto">
          <a:xfrm flipV="1">
            <a:off x="3995738" y="5373688"/>
            <a:ext cx="2160587" cy="647700"/>
          </a:xfrm>
          <a:prstGeom prst="line">
            <a:avLst/>
          </a:prstGeom>
          <a:noFill/>
          <a:ln w="34925">
            <a:solidFill>
              <a:schemeClr val="tx1"/>
            </a:solidFill>
            <a:round/>
            <a:headEnd/>
            <a:tailEnd type="triangle" w="med" len="med"/>
          </a:ln>
        </p:spPr>
        <p:txBody>
          <a:bodyPr/>
          <a:lstStyle/>
          <a:p>
            <a:endParaRPr lang="hu-HU"/>
          </a:p>
        </p:txBody>
      </p:sp>
      <p:sp>
        <p:nvSpPr>
          <p:cNvPr id="45068" name="Text Box 12"/>
          <p:cNvSpPr txBox="1">
            <a:spLocks noChangeArrowheads="1"/>
          </p:cNvSpPr>
          <p:nvPr/>
        </p:nvSpPr>
        <p:spPr bwMode="auto">
          <a:xfrm>
            <a:off x="6227763" y="5084763"/>
            <a:ext cx="2665412" cy="519112"/>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áramforrás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46083" name="Rectangle 3"/>
          <p:cNvSpPr>
            <a:spLocks noGrp="1" noChangeArrowheads="1"/>
          </p:cNvSpPr>
          <p:nvPr>
            <p:ph type="body" idx="1"/>
          </p:nvPr>
        </p:nvSpPr>
        <p:spPr>
          <a:xfrm>
            <a:off x="468313" y="1196975"/>
            <a:ext cx="8229600" cy="4525963"/>
          </a:xfrm>
        </p:spPr>
        <p:txBody>
          <a:bodyPr/>
          <a:lstStyle/>
          <a:p>
            <a:pPr eaLnBrk="1" hangingPunct="1">
              <a:buFontTx/>
              <a:buNone/>
            </a:pPr>
            <a:r>
              <a:rPr lang="hu-HU" smtClean="0"/>
              <a:t>              </a:t>
            </a:r>
            <a:r>
              <a:rPr lang="hu-HU" b="1" i="1" smtClean="0">
                <a:solidFill>
                  <a:srgbClr val="FF9933"/>
                </a:solidFill>
                <a:latin typeface="Times New Roman" pitchFamily="18" charset="0"/>
              </a:rPr>
              <a:t>Egyenáramú áramkör</a:t>
            </a:r>
          </a:p>
        </p:txBody>
      </p:sp>
      <p:pic>
        <p:nvPicPr>
          <p:cNvPr id="46084" name="Picture 5" descr="fizf0682_fesz+aramerosseg_meres"/>
          <p:cNvPicPr>
            <a:picLocks noChangeAspect="1" noChangeArrowheads="1"/>
          </p:cNvPicPr>
          <p:nvPr/>
        </p:nvPicPr>
        <p:blipFill>
          <a:blip r:embed="rId3" cstate="print"/>
          <a:srcRect/>
          <a:stretch>
            <a:fillRect/>
          </a:stretch>
        </p:blipFill>
        <p:spPr bwMode="auto">
          <a:xfrm>
            <a:off x="1763713" y="2133600"/>
            <a:ext cx="5010150" cy="4302125"/>
          </a:xfrm>
          <a:prstGeom prst="rect">
            <a:avLst/>
          </a:prstGeom>
          <a:noFill/>
          <a:ln w="9525">
            <a:noFill/>
            <a:miter lim="800000"/>
            <a:headEnd/>
            <a:tailEnd/>
          </a:ln>
        </p:spPr>
      </p:pic>
      <p:sp>
        <p:nvSpPr>
          <p:cNvPr id="46085" name="Line 6"/>
          <p:cNvSpPr>
            <a:spLocks noChangeShapeType="1"/>
          </p:cNvSpPr>
          <p:nvPr/>
        </p:nvSpPr>
        <p:spPr bwMode="auto">
          <a:xfrm>
            <a:off x="6227763" y="1412875"/>
            <a:ext cx="0" cy="0"/>
          </a:xfrm>
          <a:prstGeom prst="line">
            <a:avLst/>
          </a:prstGeom>
          <a:noFill/>
          <a:ln w="9525">
            <a:solidFill>
              <a:schemeClr val="tx1"/>
            </a:solidFill>
            <a:round/>
            <a:headEnd/>
            <a:tailEnd type="triangle" w="med" len="med"/>
          </a:ln>
        </p:spPr>
        <p:txBody>
          <a:bodyPr/>
          <a:lstStyle/>
          <a:p>
            <a:endParaRPr lang="hu-HU"/>
          </a:p>
        </p:txBody>
      </p:sp>
      <p:sp>
        <p:nvSpPr>
          <p:cNvPr id="46086" name="Line 7"/>
          <p:cNvSpPr>
            <a:spLocks noChangeShapeType="1"/>
          </p:cNvSpPr>
          <p:nvPr/>
        </p:nvSpPr>
        <p:spPr bwMode="auto">
          <a:xfrm flipV="1">
            <a:off x="5148263" y="2420938"/>
            <a:ext cx="1871662" cy="431800"/>
          </a:xfrm>
          <a:prstGeom prst="line">
            <a:avLst/>
          </a:prstGeom>
          <a:noFill/>
          <a:ln w="34925">
            <a:solidFill>
              <a:schemeClr val="tx1"/>
            </a:solidFill>
            <a:round/>
            <a:headEnd/>
            <a:tailEnd type="triangle" w="med" len="med"/>
          </a:ln>
        </p:spPr>
        <p:txBody>
          <a:bodyPr/>
          <a:lstStyle/>
          <a:p>
            <a:endParaRPr lang="hu-HU"/>
          </a:p>
        </p:txBody>
      </p:sp>
      <p:sp>
        <p:nvSpPr>
          <p:cNvPr id="46087" name="Text Box 8"/>
          <p:cNvSpPr txBox="1">
            <a:spLocks noChangeArrowheads="1"/>
          </p:cNvSpPr>
          <p:nvPr/>
        </p:nvSpPr>
        <p:spPr bwMode="auto">
          <a:xfrm>
            <a:off x="6911975" y="2420938"/>
            <a:ext cx="2232025" cy="1801812"/>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voltmérő</a:t>
            </a:r>
          </a:p>
          <a:p>
            <a:pPr>
              <a:spcBef>
                <a:spcPct val="50000"/>
              </a:spcBef>
            </a:pPr>
            <a:r>
              <a:rPr lang="hu-HU" b="1" i="1">
                <a:solidFill>
                  <a:srgbClr val="FF9933"/>
                </a:solidFill>
                <a:latin typeface="Times New Roman" pitchFamily="18" charset="0"/>
              </a:rPr>
              <a:t>(párhuzamos</a:t>
            </a:r>
          </a:p>
          <a:p>
            <a:pPr>
              <a:spcBef>
                <a:spcPct val="50000"/>
              </a:spcBef>
            </a:pPr>
            <a:r>
              <a:rPr lang="hu-HU" b="1" i="1">
                <a:solidFill>
                  <a:srgbClr val="FF9933"/>
                </a:solidFill>
                <a:latin typeface="Times New Roman" pitchFamily="18" charset="0"/>
              </a:rPr>
              <a:t>kapcsolás</a:t>
            </a:r>
            <a:r>
              <a:rPr lang="hu-HU" i="1">
                <a:solidFill>
                  <a:srgbClr val="FF9933"/>
                </a:solidFill>
                <a:latin typeface="Times New Roman" pitchFamily="18" charset="0"/>
              </a:rPr>
              <a:t>)</a:t>
            </a:r>
          </a:p>
        </p:txBody>
      </p:sp>
      <p:sp>
        <p:nvSpPr>
          <p:cNvPr id="46088" name="Line 9"/>
          <p:cNvSpPr>
            <a:spLocks noChangeShapeType="1"/>
          </p:cNvSpPr>
          <p:nvPr/>
        </p:nvSpPr>
        <p:spPr bwMode="auto">
          <a:xfrm flipH="1">
            <a:off x="1547813" y="4005263"/>
            <a:ext cx="1944687" cy="719137"/>
          </a:xfrm>
          <a:prstGeom prst="line">
            <a:avLst/>
          </a:prstGeom>
          <a:noFill/>
          <a:ln w="34925">
            <a:solidFill>
              <a:schemeClr val="tx1"/>
            </a:solidFill>
            <a:round/>
            <a:headEnd/>
            <a:tailEnd type="triangle" w="med" len="med"/>
          </a:ln>
        </p:spPr>
        <p:txBody>
          <a:bodyPr/>
          <a:lstStyle/>
          <a:p>
            <a:endParaRPr lang="hu-HU"/>
          </a:p>
        </p:txBody>
      </p:sp>
      <p:sp>
        <p:nvSpPr>
          <p:cNvPr id="46089" name="Text Box 10"/>
          <p:cNvSpPr txBox="1">
            <a:spLocks noChangeArrowheads="1"/>
          </p:cNvSpPr>
          <p:nvPr/>
        </p:nvSpPr>
        <p:spPr bwMode="auto">
          <a:xfrm>
            <a:off x="0" y="4724400"/>
            <a:ext cx="2124075" cy="1587500"/>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ampermérő</a:t>
            </a:r>
          </a:p>
          <a:p>
            <a:pPr>
              <a:spcBef>
                <a:spcPct val="50000"/>
              </a:spcBef>
            </a:pPr>
            <a:r>
              <a:rPr lang="hu-HU" b="1" i="1">
                <a:solidFill>
                  <a:srgbClr val="FF9933"/>
                </a:solidFill>
                <a:latin typeface="Times New Roman" pitchFamily="18" charset="0"/>
              </a:rPr>
              <a:t>(soros kapcsolás)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MECHANIKA</a:t>
            </a:r>
          </a:p>
        </p:txBody>
      </p:sp>
      <p:sp>
        <p:nvSpPr>
          <p:cNvPr id="12291" name="Rectangle 3"/>
          <p:cNvSpPr>
            <a:spLocks noGrp="1" noChangeArrowheads="1"/>
          </p:cNvSpPr>
          <p:nvPr>
            <p:ph type="body" idx="1"/>
          </p:nvPr>
        </p:nvSpPr>
        <p:spPr/>
        <p:txBody>
          <a:bodyPr/>
          <a:lstStyle/>
          <a:p>
            <a:pPr algn="just" eaLnBrk="1" hangingPunct="1">
              <a:buFontTx/>
              <a:buNone/>
            </a:pPr>
            <a:r>
              <a:rPr lang="hu-HU" smtClean="0"/>
              <a:t>	</a:t>
            </a:r>
            <a:r>
              <a:rPr lang="hu-HU" b="1" i="1" smtClean="0">
                <a:solidFill>
                  <a:srgbClr val="FF9933"/>
                </a:solidFill>
                <a:latin typeface="Times New Roman" pitchFamily="18" charset="0"/>
              </a:rPr>
              <a:t>A testek hely- és helyzetváltoztatása.</a:t>
            </a:r>
          </a:p>
          <a:p>
            <a:pPr algn="just" eaLnBrk="1" hangingPunct="1">
              <a:buFontTx/>
              <a:buNone/>
            </a:pPr>
            <a:r>
              <a:rPr lang="hu-HU" b="1" i="1" smtClean="0">
                <a:solidFill>
                  <a:srgbClr val="FF9933"/>
                </a:solidFill>
                <a:latin typeface="Times New Roman" pitchFamily="18" charset="0"/>
              </a:rPr>
              <a:t>	A mozgások különböző csoportosítása:</a:t>
            </a:r>
          </a:p>
          <a:p>
            <a:pPr lvl="1" algn="just" eaLnBrk="1" hangingPunct="1"/>
            <a:r>
              <a:rPr lang="hu-HU" sz="3200" b="1" i="1" smtClean="0">
                <a:solidFill>
                  <a:srgbClr val="FF9933"/>
                </a:solidFill>
                <a:latin typeface="Times New Roman" pitchFamily="18" charset="0"/>
              </a:rPr>
              <a:t>pályájuk szerint,</a:t>
            </a:r>
          </a:p>
          <a:p>
            <a:pPr lvl="1" algn="just" eaLnBrk="1" hangingPunct="1"/>
            <a:r>
              <a:rPr lang="hu-HU" sz="3200" b="1" i="1" smtClean="0">
                <a:solidFill>
                  <a:srgbClr val="FF9933"/>
                </a:solidFill>
                <a:latin typeface="Times New Roman" pitchFamily="18" charset="0"/>
              </a:rPr>
              <a:t>periódicitásuk alapján.</a:t>
            </a:r>
          </a:p>
          <a:p>
            <a:pPr lvl="1" algn="just" eaLnBrk="1" hangingPunct="1">
              <a:buFontTx/>
              <a:buNone/>
            </a:pPr>
            <a:r>
              <a:rPr lang="hu-HU" sz="3200" b="1" i="1" smtClean="0">
                <a:solidFill>
                  <a:srgbClr val="FF9933"/>
                </a:solidFill>
                <a:latin typeface="Times New Roman" pitchFamily="18" charset="0"/>
              </a:rPr>
              <a:t>A mozgás viszonylagossága. </a:t>
            </a:r>
          </a:p>
        </p:txBody>
      </p:sp>
      <p:pic>
        <p:nvPicPr>
          <p:cNvPr id="12292" name="Picture 5" descr="motoros"/>
          <p:cNvPicPr>
            <a:picLocks noChangeAspect="1" noChangeArrowheads="1"/>
          </p:cNvPicPr>
          <p:nvPr/>
        </p:nvPicPr>
        <p:blipFill>
          <a:blip r:embed="rId3" cstate="print"/>
          <a:srcRect/>
          <a:stretch>
            <a:fillRect/>
          </a:stretch>
        </p:blipFill>
        <p:spPr bwMode="auto">
          <a:xfrm>
            <a:off x="6659563" y="2781300"/>
            <a:ext cx="2324100" cy="1905000"/>
          </a:xfrm>
          <a:prstGeom prst="rect">
            <a:avLst/>
          </a:prstGeom>
          <a:noFill/>
          <a:ln w="9525">
            <a:noFill/>
            <a:miter lim="800000"/>
            <a:headEnd/>
            <a:tailEnd/>
          </a:ln>
        </p:spPr>
      </p:pic>
      <p:pic>
        <p:nvPicPr>
          <p:cNvPr id="12293" name="Picture 9" descr="Motorway">
            <a:hlinkClick r:id="rId4"/>
          </p:cNvPr>
          <p:cNvPicPr>
            <a:picLocks noChangeAspect="1" noChangeArrowheads="1"/>
          </p:cNvPicPr>
          <p:nvPr/>
        </p:nvPicPr>
        <p:blipFill>
          <a:blip r:embed="rId5" cstate="print"/>
          <a:srcRect/>
          <a:stretch>
            <a:fillRect/>
          </a:stretch>
        </p:blipFill>
        <p:spPr bwMode="auto">
          <a:xfrm>
            <a:off x="6588125" y="4797425"/>
            <a:ext cx="2408238" cy="1735138"/>
          </a:xfrm>
          <a:prstGeom prst="rect">
            <a:avLst/>
          </a:prstGeom>
          <a:noFill/>
          <a:ln w="9525">
            <a:noFill/>
            <a:miter lim="800000"/>
            <a:headEnd/>
            <a:tailEnd/>
          </a:ln>
        </p:spPr>
      </p:pic>
      <p:sp>
        <p:nvSpPr>
          <p:cNvPr id="12294" name="AutoShape 13" descr="autopalya01"/>
          <p:cNvSpPr>
            <a:spLocks noChangeAspect="1" noChangeArrowheads="1"/>
          </p:cNvSpPr>
          <p:nvPr/>
        </p:nvSpPr>
        <p:spPr bwMode="auto">
          <a:xfrm>
            <a:off x="2667000" y="2076450"/>
            <a:ext cx="3810000" cy="2705100"/>
          </a:xfrm>
          <a:prstGeom prst="rect">
            <a:avLst/>
          </a:prstGeom>
          <a:noFill/>
          <a:ln w="9525">
            <a:noFill/>
            <a:miter lim="800000"/>
            <a:headEnd/>
            <a:tailEnd/>
          </a:ln>
        </p:spPr>
        <p:txBody>
          <a:bodyPr/>
          <a:lstStyle/>
          <a:p>
            <a:endParaRPr lang="hu-HU"/>
          </a:p>
        </p:txBody>
      </p:sp>
      <p:sp>
        <p:nvSpPr>
          <p:cNvPr id="12295" name="AutoShape 15" descr="autopalya01"/>
          <p:cNvSpPr>
            <a:spLocks noChangeAspect="1" noChangeArrowheads="1"/>
          </p:cNvSpPr>
          <p:nvPr/>
        </p:nvSpPr>
        <p:spPr bwMode="auto">
          <a:xfrm>
            <a:off x="2667000" y="2076450"/>
            <a:ext cx="3810000" cy="2705100"/>
          </a:xfrm>
          <a:prstGeom prst="rect">
            <a:avLst/>
          </a:prstGeom>
          <a:noFill/>
          <a:ln w="9525">
            <a:noFill/>
            <a:miter lim="800000"/>
            <a:headEnd/>
            <a:tailEnd/>
          </a:ln>
        </p:spPr>
        <p:txBody>
          <a:bodyPr/>
          <a:lstStyle/>
          <a:p>
            <a:endParaRPr lang="hu-HU"/>
          </a:p>
        </p:txBody>
      </p:sp>
      <p:sp>
        <p:nvSpPr>
          <p:cNvPr id="12296" name="AutoShape 17" descr="autopalya01"/>
          <p:cNvSpPr>
            <a:spLocks noChangeAspect="1" noChangeArrowheads="1"/>
          </p:cNvSpPr>
          <p:nvPr/>
        </p:nvSpPr>
        <p:spPr bwMode="auto">
          <a:xfrm>
            <a:off x="2667000" y="2076450"/>
            <a:ext cx="3810000" cy="2705100"/>
          </a:xfrm>
          <a:prstGeom prst="rect">
            <a:avLst/>
          </a:prstGeom>
          <a:noFill/>
          <a:ln w="9525">
            <a:noFill/>
            <a:miter lim="800000"/>
            <a:headEnd/>
            <a:tailEnd/>
          </a:ln>
        </p:spPr>
        <p:txBody>
          <a:bodyPr/>
          <a:lstStyle/>
          <a:p>
            <a:endParaRPr lang="hu-HU"/>
          </a:p>
        </p:txBody>
      </p:sp>
      <p:sp>
        <p:nvSpPr>
          <p:cNvPr id="12297" name="AutoShape 19" descr="autopalya"/>
          <p:cNvSpPr>
            <a:spLocks noChangeAspect="1" noChangeArrowheads="1"/>
          </p:cNvSpPr>
          <p:nvPr/>
        </p:nvSpPr>
        <p:spPr bwMode="auto">
          <a:xfrm>
            <a:off x="2667000" y="2009775"/>
            <a:ext cx="3810000" cy="2838450"/>
          </a:xfrm>
          <a:prstGeom prst="rect">
            <a:avLst/>
          </a:prstGeom>
          <a:noFill/>
          <a:ln w="9525">
            <a:noFill/>
            <a:miter lim="800000"/>
            <a:headEnd/>
            <a:tailEnd/>
          </a:ln>
        </p:spPr>
        <p:txBody>
          <a:bodyPr/>
          <a:lstStyle/>
          <a:p>
            <a:endParaRPr lang="hu-HU"/>
          </a:p>
        </p:txBody>
      </p:sp>
      <p:sp>
        <p:nvSpPr>
          <p:cNvPr id="12298" name="AutoShape 21" descr="autopalya"/>
          <p:cNvSpPr>
            <a:spLocks noChangeAspect="1" noChangeArrowheads="1"/>
          </p:cNvSpPr>
          <p:nvPr/>
        </p:nvSpPr>
        <p:spPr bwMode="auto">
          <a:xfrm>
            <a:off x="2667000" y="2009775"/>
            <a:ext cx="3810000" cy="2838450"/>
          </a:xfrm>
          <a:prstGeom prst="rect">
            <a:avLst/>
          </a:prstGeom>
          <a:noFill/>
          <a:ln w="9525">
            <a:noFill/>
            <a:miter lim="800000"/>
            <a:headEnd/>
            <a:tailEnd/>
          </a:ln>
        </p:spPr>
        <p:txBody>
          <a:bodyPr/>
          <a:lstStyle/>
          <a:p>
            <a:endParaRPr lang="hu-HU"/>
          </a:p>
        </p:txBody>
      </p:sp>
      <p:pic>
        <p:nvPicPr>
          <p:cNvPr id="12299" name="Picture 25" descr="rezges">
            <a:hlinkClick r:id="rId6"/>
          </p:cNvPr>
          <p:cNvPicPr>
            <a:picLocks noChangeAspect="1" noChangeArrowheads="1"/>
          </p:cNvPicPr>
          <p:nvPr/>
        </p:nvPicPr>
        <p:blipFill>
          <a:blip r:embed="rId7" cstate="print"/>
          <a:srcRect/>
          <a:stretch>
            <a:fillRect/>
          </a:stretch>
        </p:blipFill>
        <p:spPr bwMode="auto">
          <a:xfrm>
            <a:off x="2411413" y="4797425"/>
            <a:ext cx="1608137" cy="1779588"/>
          </a:xfrm>
          <a:prstGeom prst="rect">
            <a:avLst/>
          </a:prstGeom>
          <a:noFill/>
          <a:ln w="9525">
            <a:noFill/>
            <a:miter lim="800000"/>
            <a:headEnd/>
            <a:tailEnd/>
          </a:ln>
        </p:spPr>
      </p:pic>
      <p:pic>
        <p:nvPicPr>
          <p:cNvPr id="12300" name="Picture 27" descr="image061"/>
          <p:cNvPicPr>
            <a:picLocks noChangeAspect="1" noChangeArrowheads="1"/>
          </p:cNvPicPr>
          <p:nvPr/>
        </p:nvPicPr>
        <p:blipFill>
          <a:blip r:embed="rId8" cstate="print"/>
          <a:srcRect/>
          <a:stretch>
            <a:fillRect/>
          </a:stretch>
        </p:blipFill>
        <p:spPr bwMode="auto">
          <a:xfrm>
            <a:off x="4067175" y="4797425"/>
            <a:ext cx="2436813" cy="1827213"/>
          </a:xfrm>
          <a:prstGeom prst="rect">
            <a:avLst/>
          </a:prstGeom>
          <a:noFill/>
          <a:ln w="9525">
            <a:noFill/>
            <a:miter lim="800000"/>
            <a:headEnd/>
            <a:tailEnd/>
          </a:ln>
        </p:spPr>
      </p:pic>
      <p:pic>
        <p:nvPicPr>
          <p:cNvPr id="12301" name="Picture 29" descr="fizf0229">
            <a:hlinkClick r:id="rId9"/>
          </p:cNvPr>
          <p:cNvPicPr>
            <a:picLocks noChangeAspect="1" noChangeArrowheads="1"/>
          </p:cNvPicPr>
          <p:nvPr/>
        </p:nvPicPr>
        <p:blipFill>
          <a:blip r:embed="rId10" cstate="print"/>
          <a:srcRect/>
          <a:stretch>
            <a:fillRect/>
          </a:stretch>
        </p:blipFill>
        <p:spPr bwMode="auto">
          <a:xfrm>
            <a:off x="179388" y="4797425"/>
            <a:ext cx="2235200" cy="1787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47107" name="Rectangle 7"/>
          <p:cNvSpPr>
            <a:spLocks noGrp="1" noChangeArrowheads="1"/>
          </p:cNvSpPr>
          <p:nvPr>
            <p:ph type="body" idx="1"/>
          </p:nvPr>
        </p:nvSpPr>
        <p:spPr/>
        <p:txBody>
          <a:bodyPr/>
          <a:lstStyle/>
          <a:p>
            <a:pPr algn="ctr" eaLnBrk="1" hangingPunct="1">
              <a:buFontTx/>
              <a:buNone/>
            </a:pPr>
            <a:r>
              <a:rPr lang="hu-HU" b="1" i="1" smtClean="0">
                <a:solidFill>
                  <a:srgbClr val="FF9933"/>
                </a:solidFill>
                <a:latin typeface="Times New Roman" pitchFamily="18" charset="0"/>
              </a:rPr>
              <a:t>Fogyasztók kapcsolása</a:t>
            </a:r>
          </a:p>
          <a:p>
            <a:pPr eaLnBrk="1" hangingPunct="1">
              <a:buFontTx/>
              <a:buNone/>
            </a:pPr>
            <a:r>
              <a:rPr lang="hu-HU" b="1" i="1" smtClean="0">
                <a:solidFill>
                  <a:srgbClr val="FF9933"/>
                </a:solidFill>
                <a:latin typeface="Times New Roman" pitchFamily="18" charset="0"/>
              </a:rPr>
              <a:t>soros	</a:t>
            </a:r>
            <a:r>
              <a:rPr lang="hu-HU" b="1" i="1" smtClean="0">
                <a:solidFill>
                  <a:srgbClr val="FF9933"/>
                </a:solidFill>
              </a:rPr>
              <a:t>			                </a:t>
            </a:r>
            <a:r>
              <a:rPr lang="hu-HU" b="1" i="1" smtClean="0">
                <a:solidFill>
                  <a:srgbClr val="FF9933"/>
                </a:solidFill>
                <a:latin typeface="Times New Roman" pitchFamily="18" charset="0"/>
              </a:rPr>
              <a:t>párhuzamos</a:t>
            </a:r>
          </a:p>
        </p:txBody>
      </p:sp>
      <p:sp>
        <p:nvSpPr>
          <p:cNvPr id="47108" name="Line 10"/>
          <p:cNvSpPr>
            <a:spLocks noChangeShapeType="1"/>
          </p:cNvSpPr>
          <p:nvPr/>
        </p:nvSpPr>
        <p:spPr bwMode="auto">
          <a:xfrm>
            <a:off x="468313" y="3213100"/>
            <a:ext cx="935037" cy="0"/>
          </a:xfrm>
          <a:prstGeom prst="line">
            <a:avLst/>
          </a:prstGeom>
          <a:noFill/>
          <a:ln w="19050">
            <a:solidFill>
              <a:schemeClr val="tx1"/>
            </a:solidFill>
            <a:round/>
            <a:headEnd/>
            <a:tailEnd/>
          </a:ln>
        </p:spPr>
        <p:txBody>
          <a:bodyPr/>
          <a:lstStyle/>
          <a:p>
            <a:endParaRPr lang="hu-HU"/>
          </a:p>
        </p:txBody>
      </p:sp>
      <p:sp>
        <p:nvSpPr>
          <p:cNvPr id="47109" name="Rectangle 11"/>
          <p:cNvSpPr>
            <a:spLocks noChangeArrowheads="1"/>
          </p:cNvSpPr>
          <p:nvPr/>
        </p:nvSpPr>
        <p:spPr bwMode="auto">
          <a:xfrm>
            <a:off x="1403350" y="3141663"/>
            <a:ext cx="576263" cy="142875"/>
          </a:xfrm>
          <a:prstGeom prst="rect">
            <a:avLst/>
          </a:prstGeom>
          <a:solidFill>
            <a:schemeClr val="tx1"/>
          </a:solidFill>
          <a:ln w="9525">
            <a:solidFill>
              <a:schemeClr val="tx1"/>
            </a:solidFill>
            <a:miter lim="800000"/>
            <a:headEnd/>
            <a:tailEnd/>
          </a:ln>
        </p:spPr>
        <p:txBody>
          <a:bodyPr wrap="none" anchor="ctr"/>
          <a:lstStyle/>
          <a:p>
            <a:endParaRPr lang="hu-HU"/>
          </a:p>
        </p:txBody>
      </p:sp>
      <p:sp>
        <p:nvSpPr>
          <p:cNvPr id="47110" name="Line 12"/>
          <p:cNvSpPr>
            <a:spLocks noChangeShapeType="1"/>
          </p:cNvSpPr>
          <p:nvPr/>
        </p:nvSpPr>
        <p:spPr bwMode="auto">
          <a:xfrm>
            <a:off x="1979613" y="3213100"/>
            <a:ext cx="431800" cy="0"/>
          </a:xfrm>
          <a:prstGeom prst="line">
            <a:avLst/>
          </a:prstGeom>
          <a:noFill/>
          <a:ln w="19050">
            <a:solidFill>
              <a:schemeClr val="tx1"/>
            </a:solidFill>
            <a:round/>
            <a:headEnd/>
            <a:tailEnd/>
          </a:ln>
        </p:spPr>
        <p:txBody>
          <a:bodyPr/>
          <a:lstStyle/>
          <a:p>
            <a:endParaRPr lang="hu-HU"/>
          </a:p>
        </p:txBody>
      </p:sp>
      <p:sp>
        <p:nvSpPr>
          <p:cNvPr id="47111" name="Rectangle 13"/>
          <p:cNvSpPr>
            <a:spLocks noChangeArrowheads="1"/>
          </p:cNvSpPr>
          <p:nvPr/>
        </p:nvSpPr>
        <p:spPr bwMode="auto">
          <a:xfrm>
            <a:off x="2411413" y="3141663"/>
            <a:ext cx="576262" cy="142875"/>
          </a:xfrm>
          <a:prstGeom prst="rect">
            <a:avLst/>
          </a:prstGeom>
          <a:solidFill>
            <a:schemeClr val="tx1"/>
          </a:solidFill>
          <a:ln w="9525">
            <a:solidFill>
              <a:schemeClr val="tx1"/>
            </a:solidFill>
            <a:miter lim="800000"/>
            <a:headEnd/>
            <a:tailEnd/>
          </a:ln>
        </p:spPr>
        <p:txBody>
          <a:bodyPr wrap="none" anchor="ctr"/>
          <a:lstStyle/>
          <a:p>
            <a:endParaRPr lang="hu-HU"/>
          </a:p>
        </p:txBody>
      </p:sp>
      <p:sp>
        <p:nvSpPr>
          <p:cNvPr id="47112" name="Line 14"/>
          <p:cNvSpPr>
            <a:spLocks noChangeShapeType="1"/>
          </p:cNvSpPr>
          <p:nvPr/>
        </p:nvSpPr>
        <p:spPr bwMode="auto">
          <a:xfrm>
            <a:off x="2987675" y="3213100"/>
            <a:ext cx="720725" cy="0"/>
          </a:xfrm>
          <a:prstGeom prst="line">
            <a:avLst/>
          </a:prstGeom>
          <a:noFill/>
          <a:ln w="19050">
            <a:solidFill>
              <a:schemeClr val="tx1"/>
            </a:solidFill>
            <a:round/>
            <a:headEnd/>
            <a:tailEnd/>
          </a:ln>
        </p:spPr>
        <p:txBody>
          <a:bodyPr/>
          <a:lstStyle/>
          <a:p>
            <a:endParaRPr lang="hu-HU"/>
          </a:p>
        </p:txBody>
      </p:sp>
      <p:sp>
        <p:nvSpPr>
          <p:cNvPr id="47113" name="Line 15"/>
          <p:cNvSpPr>
            <a:spLocks noChangeShapeType="1"/>
          </p:cNvSpPr>
          <p:nvPr/>
        </p:nvSpPr>
        <p:spPr bwMode="auto">
          <a:xfrm>
            <a:off x="468313" y="3213100"/>
            <a:ext cx="0" cy="936625"/>
          </a:xfrm>
          <a:prstGeom prst="line">
            <a:avLst/>
          </a:prstGeom>
          <a:noFill/>
          <a:ln w="19050">
            <a:solidFill>
              <a:schemeClr val="tx1"/>
            </a:solidFill>
            <a:round/>
            <a:headEnd/>
            <a:tailEnd/>
          </a:ln>
        </p:spPr>
        <p:txBody>
          <a:bodyPr/>
          <a:lstStyle/>
          <a:p>
            <a:endParaRPr lang="hu-HU"/>
          </a:p>
        </p:txBody>
      </p:sp>
      <p:sp>
        <p:nvSpPr>
          <p:cNvPr id="47114" name="Line 16"/>
          <p:cNvSpPr>
            <a:spLocks noChangeShapeType="1"/>
          </p:cNvSpPr>
          <p:nvPr/>
        </p:nvSpPr>
        <p:spPr bwMode="auto">
          <a:xfrm>
            <a:off x="3708400" y="3213100"/>
            <a:ext cx="0" cy="936625"/>
          </a:xfrm>
          <a:prstGeom prst="line">
            <a:avLst/>
          </a:prstGeom>
          <a:noFill/>
          <a:ln w="19050">
            <a:solidFill>
              <a:schemeClr val="tx1"/>
            </a:solidFill>
            <a:round/>
            <a:headEnd/>
            <a:tailEnd/>
          </a:ln>
        </p:spPr>
        <p:txBody>
          <a:bodyPr/>
          <a:lstStyle/>
          <a:p>
            <a:endParaRPr lang="hu-HU"/>
          </a:p>
        </p:txBody>
      </p:sp>
      <p:sp>
        <p:nvSpPr>
          <p:cNvPr id="47115" name="Line 17"/>
          <p:cNvSpPr>
            <a:spLocks noChangeShapeType="1"/>
          </p:cNvSpPr>
          <p:nvPr/>
        </p:nvSpPr>
        <p:spPr bwMode="auto">
          <a:xfrm>
            <a:off x="468313" y="4149725"/>
            <a:ext cx="1366837" cy="0"/>
          </a:xfrm>
          <a:prstGeom prst="line">
            <a:avLst/>
          </a:prstGeom>
          <a:noFill/>
          <a:ln w="19050">
            <a:solidFill>
              <a:schemeClr val="tx1"/>
            </a:solidFill>
            <a:round/>
            <a:headEnd/>
            <a:tailEnd/>
          </a:ln>
        </p:spPr>
        <p:txBody>
          <a:bodyPr/>
          <a:lstStyle/>
          <a:p>
            <a:endParaRPr lang="hu-HU"/>
          </a:p>
        </p:txBody>
      </p:sp>
      <p:sp>
        <p:nvSpPr>
          <p:cNvPr id="47116" name="Line 19"/>
          <p:cNvSpPr>
            <a:spLocks noChangeShapeType="1"/>
          </p:cNvSpPr>
          <p:nvPr/>
        </p:nvSpPr>
        <p:spPr bwMode="auto">
          <a:xfrm>
            <a:off x="1835150" y="4076700"/>
            <a:ext cx="0" cy="144463"/>
          </a:xfrm>
          <a:prstGeom prst="line">
            <a:avLst/>
          </a:prstGeom>
          <a:noFill/>
          <a:ln w="19050">
            <a:solidFill>
              <a:schemeClr val="tx1"/>
            </a:solidFill>
            <a:round/>
            <a:headEnd/>
            <a:tailEnd/>
          </a:ln>
        </p:spPr>
        <p:txBody>
          <a:bodyPr/>
          <a:lstStyle/>
          <a:p>
            <a:endParaRPr lang="hu-HU"/>
          </a:p>
        </p:txBody>
      </p:sp>
      <p:sp>
        <p:nvSpPr>
          <p:cNvPr id="47117" name="Line 20"/>
          <p:cNvSpPr>
            <a:spLocks noChangeShapeType="1"/>
          </p:cNvSpPr>
          <p:nvPr/>
        </p:nvSpPr>
        <p:spPr bwMode="auto">
          <a:xfrm>
            <a:off x="1908175" y="3933825"/>
            <a:ext cx="0" cy="360363"/>
          </a:xfrm>
          <a:prstGeom prst="line">
            <a:avLst/>
          </a:prstGeom>
          <a:noFill/>
          <a:ln w="19050">
            <a:solidFill>
              <a:schemeClr val="tx1"/>
            </a:solidFill>
            <a:round/>
            <a:headEnd/>
            <a:tailEnd/>
          </a:ln>
        </p:spPr>
        <p:txBody>
          <a:bodyPr/>
          <a:lstStyle/>
          <a:p>
            <a:endParaRPr lang="hu-HU"/>
          </a:p>
        </p:txBody>
      </p:sp>
      <p:sp>
        <p:nvSpPr>
          <p:cNvPr id="47118" name="Line 21"/>
          <p:cNvSpPr>
            <a:spLocks noChangeShapeType="1"/>
          </p:cNvSpPr>
          <p:nvPr/>
        </p:nvSpPr>
        <p:spPr bwMode="auto">
          <a:xfrm>
            <a:off x="1908175" y="4149725"/>
            <a:ext cx="1800225" cy="0"/>
          </a:xfrm>
          <a:prstGeom prst="line">
            <a:avLst/>
          </a:prstGeom>
          <a:noFill/>
          <a:ln w="19050">
            <a:solidFill>
              <a:schemeClr val="tx1"/>
            </a:solidFill>
            <a:round/>
            <a:headEnd/>
            <a:tailEnd/>
          </a:ln>
        </p:spPr>
        <p:txBody>
          <a:bodyPr/>
          <a:lstStyle/>
          <a:p>
            <a:endParaRPr lang="hu-HU"/>
          </a:p>
        </p:txBody>
      </p:sp>
      <p:sp>
        <p:nvSpPr>
          <p:cNvPr id="47119" name="Line 22"/>
          <p:cNvSpPr>
            <a:spLocks noChangeShapeType="1"/>
          </p:cNvSpPr>
          <p:nvPr/>
        </p:nvSpPr>
        <p:spPr bwMode="auto">
          <a:xfrm>
            <a:off x="5795963" y="3141663"/>
            <a:ext cx="1152525" cy="0"/>
          </a:xfrm>
          <a:prstGeom prst="line">
            <a:avLst/>
          </a:prstGeom>
          <a:noFill/>
          <a:ln w="19050">
            <a:solidFill>
              <a:schemeClr val="tx1"/>
            </a:solidFill>
            <a:round/>
            <a:headEnd/>
            <a:tailEnd/>
          </a:ln>
        </p:spPr>
        <p:txBody>
          <a:bodyPr/>
          <a:lstStyle/>
          <a:p>
            <a:endParaRPr lang="hu-HU"/>
          </a:p>
        </p:txBody>
      </p:sp>
      <p:sp>
        <p:nvSpPr>
          <p:cNvPr id="47120" name="Rectangle 23"/>
          <p:cNvSpPr>
            <a:spLocks noChangeArrowheads="1"/>
          </p:cNvSpPr>
          <p:nvPr/>
        </p:nvSpPr>
        <p:spPr bwMode="auto">
          <a:xfrm>
            <a:off x="6948488" y="3068638"/>
            <a:ext cx="503237" cy="144462"/>
          </a:xfrm>
          <a:prstGeom prst="rect">
            <a:avLst/>
          </a:prstGeom>
          <a:solidFill>
            <a:schemeClr val="tx1"/>
          </a:solidFill>
          <a:ln w="9525">
            <a:solidFill>
              <a:schemeClr val="tx1"/>
            </a:solidFill>
            <a:miter lim="800000"/>
            <a:headEnd/>
            <a:tailEnd/>
          </a:ln>
        </p:spPr>
        <p:txBody>
          <a:bodyPr wrap="none" anchor="ctr"/>
          <a:lstStyle/>
          <a:p>
            <a:endParaRPr lang="hu-HU"/>
          </a:p>
        </p:txBody>
      </p:sp>
      <p:sp>
        <p:nvSpPr>
          <p:cNvPr id="47121" name="Line 24"/>
          <p:cNvSpPr>
            <a:spLocks noChangeShapeType="1"/>
          </p:cNvSpPr>
          <p:nvPr/>
        </p:nvSpPr>
        <p:spPr bwMode="auto">
          <a:xfrm>
            <a:off x="7451725" y="3141663"/>
            <a:ext cx="792163" cy="0"/>
          </a:xfrm>
          <a:prstGeom prst="line">
            <a:avLst/>
          </a:prstGeom>
          <a:noFill/>
          <a:ln w="19050">
            <a:solidFill>
              <a:schemeClr val="tx1"/>
            </a:solidFill>
            <a:round/>
            <a:headEnd/>
            <a:tailEnd/>
          </a:ln>
        </p:spPr>
        <p:txBody>
          <a:bodyPr/>
          <a:lstStyle/>
          <a:p>
            <a:endParaRPr lang="hu-HU"/>
          </a:p>
        </p:txBody>
      </p:sp>
      <p:sp>
        <p:nvSpPr>
          <p:cNvPr id="47122" name="Line 26"/>
          <p:cNvSpPr>
            <a:spLocks noChangeShapeType="1"/>
          </p:cNvSpPr>
          <p:nvPr/>
        </p:nvSpPr>
        <p:spPr bwMode="auto">
          <a:xfrm>
            <a:off x="5795963" y="3716338"/>
            <a:ext cx="1152525" cy="0"/>
          </a:xfrm>
          <a:prstGeom prst="line">
            <a:avLst/>
          </a:prstGeom>
          <a:noFill/>
          <a:ln w="19050">
            <a:solidFill>
              <a:schemeClr val="tx1"/>
            </a:solidFill>
            <a:round/>
            <a:headEnd/>
            <a:tailEnd/>
          </a:ln>
        </p:spPr>
        <p:txBody>
          <a:bodyPr/>
          <a:lstStyle/>
          <a:p>
            <a:endParaRPr lang="hu-HU"/>
          </a:p>
        </p:txBody>
      </p:sp>
      <p:sp>
        <p:nvSpPr>
          <p:cNvPr id="47123" name="Rectangle 27"/>
          <p:cNvSpPr>
            <a:spLocks noChangeArrowheads="1"/>
          </p:cNvSpPr>
          <p:nvPr/>
        </p:nvSpPr>
        <p:spPr bwMode="auto">
          <a:xfrm>
            <a:off x="6948488" y="3644900"/>
            <a:ext cx="503237" cy="144463"/>
          </a:xfrm>
          <a:prstGeom prst="rect">
            <a:avLst/>
          </a:prstGeom>
          <a:solidFill>
            <a:schemeClr val="tx1"/>
          </a:solidFill>
          <a:ln w="9525">
            <a:solidFill>
              <a:schemeClr val="tx1"/>
            </a:solidFill>
            <a:miter lim="800000"/>
            <a:headEnd/>
            <a:tailEnd/>
          </a:ln>
        </p:spPr>
        <p:txBody>
          <a:bodyPr wrap="none" anchor="ctr"/>
          <a:lstStyle/>
          <a:p>
            <a:endParaRPr lang="hu-HU"/>
          </a:p>
        </p:txBody>
      </p:sp>
      <p:sp>
        <p:nvSpPr>
          <p:cNvPr id="47124" name="Line 29"/>
          <p:cNvSpPr>
            <a:spLocks noChangeShapeType="1"/>
          </p:cNvSpPr>
          <p:nvPr/>
        </p:nvSpPr>
        <p:spPr bwMode="auto">
          <a:xfrm>
            <a:off x="7451725" y="3716338"/>
            <a:ext cx="792163" cy="0"/>
          </a:xfrm>
          <a:prstGeom prst="line">
            <a:avLst/>
          </a:prstGeom>
          <a:noFill/>
          <a:ln w="19050">
            <a:solidFill>
              <a:schemeClr val="tx1"/>
            </a:solidFill>
            <a:round/>
            <a:headEnd/>
            <a:tailEnd/>
          </a:ln>
        </p:spPr>
        <p:txBody>
          <a:bodyPr/>
          <a:lstStyle/>
          <a:p>
            <a:endParaRPr lang="hu-HU"/>
          </a:p>
        </p:txBody>
      </p:sp>
      <p:sp>
        <p:nvSpPr>
          <p:cNvPr id="47125" name="Line 30"/>
          <p:cNvSpPr>
            <a:spLocks noChangeShapeType="1"/>
          </p:cNvSpPr>
          <p:nvPr/>
        </p:nvSpPr>
        <p:spPr bwMode="auto">
          <a:xfrm>
            <a:off x="5795963" y="3141663"/>
            <a:ext cx="0" cy="1366837"/>
          </a:xfrm>
          <a:prstGeom prst="line">
            <a:avLst/>
          </a:prstGeom>
          <a:noFill/>
          <a:ln w="19050">
            <a:solidFill>
              <a:schemeClr val="tx1"/>
            </a:solidFill>
            <a:round/>
            <a:headEnd/>
            <a:tailEnd/>
          </a:ln>
        </p:spPr>
        <p:txBody>
          <a:bodyPr/>
          <a:lstStyle/>
          <a:p>
            <a:endParaRPr lang="hu-HU"/>
          </a:p>
        </p:txBody>
      </p:sp>
      <p:sp>
        <p:nvSpPr>
          <p:cNvPr id="47126" name="Line 31"/>
          <p:cNvSpPr>
            <a:spLocks noChangeShapeType="1"/>
          </p:cNvSpPr>
          <p:nvPr/>
        </p:nvSpPr>
        <p:spPr bwMode="auto">
          <a:xfrm>
            <a:off x="8243888" y="3141663"/>
            <a:ext cx="0" cy="1366837"/>
          </a:xfrm>
          <a:prstGeom prst="line">
            <a:avLst/>
          </a:prstGeom>
          <a:noFill/>
          <a:ln w="19050">
            <a:solidFill>
              <a:schemeClr val="tx1"/>
            </a:solidFill>
            <a:round/>
            <a:headEnd/>
            <a:tailEnd/>
          </a:ln>
        </p:spPr>
        <p:txBody>
          <a:bodyPr/>
          <a:lstStyle/>
          <a:p>
            <a:endParaRPr lang="hu-HU"/>
          </a:p>
        </p:txBody>
      </p:sp>
      <p:sp>
        <p:nvSpPr>
          <p:cNvPr id="47127" name="Line 32"/>
          <p:cNvSpPr>
            <a:spLocks noChangeShapeType="1"/>
          </p:cNvSpPr>
          <p:nvPr/>
        </p:nvSpPr>
        <p:spPr bwMode="auto">
          <a:xfrm>
            <a:off x="5795963" y="4508500"/>
            <a:ext cx="1223962" cy="0"/>
          </a:xfrm>
          <a:prstGeom prst="line">
            <a:avLst/>
          </a:prstGeom>
          <a:noFill/>
          <a:ln w="19050">
            <a:solidFill>
              <a:schemeClr val="tx1"/>
            </a:solidFill>
            <a:round/>
            <a:headEnd/>
            <a:tailEnd/>
          </a:ln>
        </p:spPr>
        <p:txBody>
          <a:bodyPr/>
          <a:lstStyle/>
          <a:p>
            <a:endParaRPr lang="hu-HU"/>
          </a:p>
        </p:txBody>
      </p:sp>
      <p:sp>
        <p:nvSpPr>
          <p:cNvPr id="47128" name="Line 33"/>
          <p:cNvSpPr>
            <a:spLocks noChangeShapeType="1"/>
          </p:cNvSpPr>
          <p:nvPr/>
        </p:nvSpPr>
        <p:spPr bwMode="auto">
          <a:xfrm>
            <a:off x="7019925" y="4437063"/>
            <a:ext cx="0" cy="144462"/>
          </a:xfrm>
          <a:prstGeom prst="line">
            <a:avLst/>
          </a:prstGeom>
          <a:noFill/>
          <a:ln w="19050">
            <a:solidFill>
              <a:schemeClr val="tx1"/>
            </a:solidFill>
            <a:round/>
            <a:headEnd/>
            <a:tailEnd/>
          </a:ln>
        </p:spPr>
        <p:txBody>
          <a:bodyPr/>
          <a:lstStyle/>
          <a:p>
            <a:endParaRPr lang="hu-HU"/>
          </a:p>
        </p:txBody>
      </p:sp>
      <p:sp>
        <p:nvSpPr>
          <p:cNvPr id="47129" name="Line 34"/>
          <p:cNvSpPr>
            <a:spLocks noChangeShapeType="1"/>
          </p:cNvSpPr>
          <p:nvPr/>
        </p:nvSpPr>
        <p:spPr bwMode="auto">
          <a:xfrm>
            <a:off x="7092950" y="4292600"/>
            <a:ext cx="0" cy="360363"/>
          </a:xfrm>
          <a:prstGeom prst="line">
            <a:avLst/>
          </a:prstGeom>
          <a:noFill/>
          <a:ln w="19050">
            <a:solidFill>
              <a:schemeClr val="tx1"/>
            </a:solidFill>
            <a:round/>
            <a:headEnd/>
            <a:tailEnd/>
          </a:ln>
        </p:spPr>
        <p:txBody>
          <a:bodyPr/>
          <a:lstStyle/>
          <a:p>
            <a:endParaRPr lang="hu-HU"/>
          </a:p>
        </p:txBody>
      </p:sp>
      <p:sp>
        <p:nvSpPr>
          <p:cNvPr id="47130" name="Line 35"/>
          <p:cNvSpPr>
            <a:spLocks noChangeShapeType="1"/>
          </p:cNvSpPr>
          <p:nvPr/>
        </p:nvSpPr>
        <p:spPr bwMode="auto">
          <a:xfrm>
            <a:off x="7092950" y="4508500"/>
            <a:ext cx="1150938" cy="0"/>
          </a:xfrm>
          <a:prstGeom prst="line">
            <a:avLst/>
          </a:prstGeom>
          <a:noFill/>
          <a:ln w="19050">
            <a:solidFill>
              <a:schemeClr val="tx1"/>
            </a:solidFill>
            <a:round/>
            <a:headEnd/>
            <a:tailEnd/>
          </a:ln>
        </p:spPr>
        <p:txBody>
          <a:bodyPr/>
          <a:lstStyle/>
          <a:p>
            <a:endParaRPr lang="hu-HU"/>
          </a:p>
        </p:txBody>
      </p:sp>
      <p:sp>
        <p:nvSpPr>
          <p:cNvPr id="47131" name="Text Box 36"/>
          <p:cNvSpPr txBox="1">
            <a:spLocks noChangeArrowheads="1"/>
          </p:cNvSpPr>
          <p:nvPr/>
        </p:nvSpPr>
        <p:spPr bwMode="auto">
          <a:xfrm>
            <a:off x="1476375" y="2708275"/>
            <a:ext cx="503238" cy="366713"/>
          </a:xfrm>
          <a:prstGeom prst="rect">
            <a:avLst/>
          </a:prstGeom>
          <a:noFill/>
          <a:ln w="9525">
            <a:noFill/>
            <a:miter lim="800000"/>
            <a:headEnd/>
            <a:tailEnd/>
          </a:ln>
        </p:spPr>
        <p:txBody>
          <a:bodyPr>
            <a:spAutoFit/>
          </a:bodyPr>
          <a:lstStyle/>
          <a:p>
            <a:pPr>
              <a:spcBef>
                <a:spcPct val="50000"/>
              </a:spcBef>
            </a:pPr>
            <a:r>
              <a:rPr lang="hu-HU" sz="1800" b="1" i="1">
                <a:latin typeface="Times New Roman" pitchFamily="18" charset="0"/>
              </a:rPr>
              <a:t>R</a:t>
            </a:r>
            <a:r>
              <a:rPr lang="hu-HU" sz="1800" b="1" i="1" baseline="-25000">
                <a:latin typeface="Times New Roman" pitchFamily="18" charset="0"/>
              </a:rPr>
              <a:t>1</a:t>
            </a:r>
            <a:endParaRPr lang="hu-HU" sz="1800" b="1" i="1">
              <a:latin typeface="Times New Roman" pitchFamily="18" charset="0"/>
            </a:endParaRPr>
          </a:p>
        </p:txBody>
      </p:sp>
      <p:sp>
        <p:nvSpPr>
          <p:cNvPr id="47132" name="Text Box 37"/>
          <p:cNvSpPr txBox="1">
            <a:spLocks noChangeArrowheads="1"/>
          </p:cNvSpPr>
          <p:nvPr/>
        </p:nvSpPr>
        <p:spPr bwMode="auto">
          <a:xfrm>
            <a:off x="2339975" y="2708275"/>
            <a:ext cx="792163" cy="274638"/>
          </a:xfrm>
          <a:prstGeom prst="rect">
            <a:avLst/>
          </a:prstGeom>
          <a:noFill/>
          <a:ln w="9525">
            <a:noFill/>
            <a:miter lim="800000"/>
            <a:headEnd/>
            <a:tailEnd/>
          </a:ln>
        </p:spPr>
        <p:txBody>
          <a:bodyPr>
            <a:spAutoFit/>
          </a:bodyPr>
          <a:lstStyle/>
          <a:p>
            <a:pPr>
              <a:spcBef>
                <a:spcPct val="50000"/>
              </a:spcBef>
            </a:pPr>
            <a:endParaRPr lang="hu-HU" sz="1800" baseline="-25000"/>
          </a:p>
        </p:txBody>
      </p:sp>
      <p:sp>
        <p:nvSpPr>
          <p:cNvPr id="47133" name="Text Box 38"/>
          <p:cNvSpPr txBox="1">
            <a:spLocks noChangeArrowheads="1"/>
          </p:cNvSpPr>
          <p:nvPr/>
        </p:nvSpPr>
        <p:spPr bwMode="auto">
          <a:xfrm>
            <a:off x="1116013" y="4508500"/>
            <a:ext cx="2376487" cy="579438"/>
          </a:xfrm>
          <a:prstGeom prst="rect">
            <a:avLst/>
          </a:prstGeom>
          <a:noFill/>
          <a:ln w="9525">
            <a:noFill/>
            <a:miter lim="800000"/>
            <a:headEnd/>
            <a:tailEnd/>
          </a:ln>
        </p:spPr>
        <p:txBody>
          <a:bodyPr>
            <a:spAutoFit/>
          </a:bodyPr>
          <a:lstStyle/>
          <a:p>
            <a:pPr>
              <a:spcBef>
                <a:spcPct val="50000"/>
              </a:spcBef>
            </a:pPr>
            <a:r>
              <a:rPr lang="hu-HU" sz="3200" b="1" i="1">
                <a:solidFill>
                  <a:srgbClr val="FF9933"/>
                </a:solidFill>
              </a:rPr>
              <a:t>     </a:t>
            </a:r>
            <a:r>
              <a:rPr lang="hu-HU" sz="3200" b="1" i="1">
                <a:solidFill>
                  <a:srgbClr val="FF9933"/>
                </a:solidFill>
                <a:latin typeface="Times New Roman" pitchFamily="18" charset="0"/>
              </a:rPr>
              <a:t>vegyes</a:t>
            </a:r>
          </a:p>
        </p:txBody>
      </p:sp>
      <p:sp>
        <p:nvSpPr>
          <p:cNvPr id="47134" name="Text Box 39"/>
          <p:cNvSpPr txBox="1">
            <a:spLocks noChangeArrowheads="1"/>
          </p:cNvSpPr>
          <p:nvPr/>
        </p:nvSpPr>
        <p:spPr bwMode="auto">
          <a:xfrm>
            <a:off x="6948488" y="2708275"/>
            <a:ext cx="503237" cy="366713"/>
          </a:xfrm>
          <a:prstGeom prst="rect">
            <a:avLst/>
          </a:prstGeom>
          <a:noFill/>
          <a:ln w="9525">
            <a:noFill/>
            <a:miter lim="800000"/>
            <a:headEnd/>
            <a:tailEnd/>
          </a:ln>
        </p:spPr>
        <p:txBody>
          <a:bodyPr>
            <a:spAutoFit/>
          </a:bodyPr>
          <a:lstStyle/>
          <a:p>
            <a:pPr>
              <a:spcBef>
                <a:spcPct val="50000"/>
              </a:spcBef>
            </a:pPr>
            <a:r>
              <a:rPr lang="hu-HU" sz="1800" b="1" i="1">
                <a:latin typeface="Times New Roman" pitchFamily="18" charset="0"/>
              </a:rPr>
              <a:t>R</a:t>
            </a:r>
            <a:r>
              <a:rPr lang="hu-HU" sz="1800" b="1" i="1" baseline="-25000">
                <a:latin typeface="Times New Roman" pitchFamily="18" charset="0"/>
              </a:rPr>
              <a:t>1</a:t>
            </a:r>
            <a:endParaRPr lang="hu-HU" sz="1800" b="1" i="1">
              <a:latin typeface="Times New Roman" pitchFamily="18" charset="0"/>
            </a:endParaRPr>
          </a:p>
        </p:txBody>
      </p:sp>
      <p:sp>
        <p:nvSpPr>
          <p:cNvPr id="47135" name="Text Box 40"/>
          <p:cNvSpPr txBox="1">
            <a:spLocks noChangeArrowheads="1"/>
          </p:cNvSpPr>
          <p:nvPr/>
        </p:nvSpPr>
        <p:spPr bwMode="auto">
          <a:xfrm>
            <a:off x="6948488" y="3284538"/>
            <a:ext cx="503237" cy="366712"/>
          </a:xfrm>
          <a:prstGeom prst="rect">
            <a:avLst/>
          </a:prstGeom>
          <a:noFill/>
          <a:ln w="9525">
            <a:noFill/>
            <a:miter lim="800000"/>
            <a:headEnd/>
            <a:tailEnd/>
          </a:ln>
        </p:spPr>
        <p:txBody>
          <a:bodyPr>
            <a:spAutoFit/>
          </a:bodyPr>
          <a:lstStyle/>
          <a:p>
            <a:pPr>
              <a:spcBef>
                <a:spcPct val="50000"/>
              </a:spcBef>
            </a:pPr>
            <a:r>
              <a:rPr lang="hu-HU" sz="1800" b="1" i="1">
                <a:latin typeface="Times New Roman" pitchFamily="18" charset="0"/>
              </a:rPr>
              <a:t>R</a:t>
            </a:r>
            <a:r>
              <a:rPr lang="hu-HU" sz="1800" b="1" i="1" baseline="-25000">
                <a:latin typeface="Times New Roman" pitchFamily="18" charset="0"/>
              </a:rPr>
              <a:t>2</a:t>
            </a:r>
            <a:endParaRPr lang="hu-HU" sz="1800" b="1" i="1">
              <a:latin typeface="Times New Roman" pitchFamily="18" charset="0"/>
            </a:endParaRPr>
          </a:p>
        </p:txBody>
      </p:sp>
      <p:sp>
        <p:nvSpPr>
          <p:cNvPr id="47136" name="Line 41"/>
          <p:cNvSpPr>
            <a:spLocks noChangeShapeType="1"/>
          </p:cNvSpPr>
          <p:nvPr/>
        </p:nvSpPr>
        <p:spPr bwMode="auto">
          <a:xfrm>
            <a:off x="468313" y="5445125"/>
            <a:ext cx="1223962" cy="0"/>
          </a:xfrm>
          <a:prstGeom prst="line">
            <a:avLst/>
          </a:prstGeom>
          <a:noFill/>
          <a:ln w="19050">
            <a:solidFill>
              <a:schemeClr val="tx1"/>
            </a:solidFill>
            <a:round/>
            <a:headEnd/>
            <a:tailEnd/>
          </a:ln>
        </p:spPr>
        <p:txBody>
          <a:bodyPr/>
          <a:lstStyle/>
          <a:p>
            <a:endParaRPr lang="hu-HU"/>
          </a:p>
        </p:txBody>
      </p:sp>
      <p:sp>
        <p:nvSpPr>
          <p:cNvPr id="47137" name="Text Box 42"/>
          <p:cNvSpPr txBox="1">
            <a:spLocks noChangeArrowheads="1"/>
          </p:cNvSpPr>
          <p:nvPr/>
        </p:nvSpPr>
        <p:spPr bwMode="auto">
          <a:xfrm>
            <a:off x="2411413" y="2708275"/>
            <a:ext cx="503237" cy="366713"/>
          </a:xfrm>
          <a:prstGeom prst="rect">
            <a:avLst/>
          </a:prstGeom>
          <a:noFill/>
          <a:ln w="9525">
            <a:noFill/>
            <a:miter lim="800000"/>
            <a:headEnd/>
            <a:tailEnd/>
          </a:ln>
        </p:spPr>
        <p:txBody>
          <a:bodyPr>
            <a:spAutoFit/>
          </a:bodyPr>
          <a:lstStyle/>
          <a:p>
            <a:pPr>
              <a:spcBef>
                <a:spcPct val="50000"/>
              </a:spcBef>
            </a:pPr>
            <a:r>
              <a:rPr lang="hu-HU" sz="1800" b="1" i="1">
                <a:latin typeface="Times New Roman" pitchFamily="18" charset="0"/>
              </a:rPr>
              <a:t>R</a:t>
            </a:r>
            <a:r>
              <a:rPr lang="hu-HU" sz="1800" b="1" i="1" baseline="-25000">
                <a:latin typeface="Times New Roman" pitchFamily="18" charset="0"/>
              </a:rPr>
              <a:t>2</a:t>
            </a:r>
            <a:endParaRPr lang="hu-HU" sz="1800" b="1" i="1">
              <a:latin typeface="Times New Roman" pitchFamily="18" charset="0"/>
            </a:endParaRPr>
          </a:p>
        </p:txBody>
      </p:sp>
      <p:sp>
        <p:nvSpPr>
          <p:cNvPr id="47138" name="Rectangle 43"/>
          <p:cNvSpPr>
            <a:spLocks noChangeArrowheads="1"/>
          </p:cNvSpPr>
          <p:nvPr/>
        </p:nvSpPr>
        <p:spPr bwMode="auto">
          <a:xfrm>
            <a:off x="1692275" y="5373688"/>
            <a:ext cx="576263" cy="142875"/>
          </a:xfrm>
          <a:prstGeom prst="rect">
            <a:avLst/>
          </a:prstGeom>
          <a:solidFill>
            <a:schemeClr val="tx1"/>
          </a:solidFill>
          <a:ln w="9525">
            <a:solidFill>
              <a:schemeClr val="tx1"/>
            </a:solidFill>
            <a:miter lim="800000"/>
            <a:headEnd/>
            <a:tailEnd/>
          </a:ln>
        </p:spPr>
        <p:txBody>
          <a:bodyPr wrap="none" anchor="ctr"/>
          <a:lstStyle/>
          <a:p>
            <a:endParaRPr lang="hu-HU"/>
          </a:p>
        </p:txBody>
      </p:sp>
      <p:sp>
        <p:nvSpPr>
          <p:cNvPr id="47139" name="Line 44"/>
          <p:cNvSpPr>
            <a:spLocks noChangeShapeType="1"/>
          </p:cNvSpPr>
          <p:nvPr/>
        </p:nvSpPr>
        <p:spPr bwMode="auto">
          <a:xfrm>
            <a:off x="2268538" y="5445125"/>
            <a:ext cx="287337" cy="0"/>
          </a:xfrm>
          <a:prstGeom prst="line">
            <a:avLst/>
          </a:prstGeom>
          <a:noFill/>
          <a:ln w="19050">
            <a:solidFill>
              <a:schemeClr val="tx1"/>
            </a:solidFill>
            <a:round/>
            <a:headEnd/>
            <a:tailEnd/>
          </a:ln>
        </p:spPr>
        <p:txBody>
          <a:bodyPr/>
          <a:lstStyle/>
          <a:p>
            <a:endParaRPr lang="hu-HU"/>
          </a:p>
        </p:txBody>
      </p:sp>
      <p:sp>
        <p:nvSpPr>
          <p:cNvPr id="47140" name="Rectangle 45"/>
          <p:cNvSpPr>
            <a:spLocks noChangeArrowheads="1"/>
          </p:cNvSpPr>
          <p:nvPr/>
        </p:nvSpPr>
        <p:spPr bwMode="auto">
          <a:xfrm>
            <a:off x="2555875" y="5373688"/>
            <a:ext cx="576263" cy="142875"/>
          </a:xfrm>
          <a:prstGeom prst="rect">
            <a:avLst/>
          </a:prstGeom>
          <a:solidFill>
            <a:schemeClr val="tx1"/>
          </a:solidFill>
          <a:ln w="9525">
            <a:solidFill>
              <a:schemeClr val="tx1"/>
            </a:solidFill>
            <a:miter lim="800000"/>
            <a:headEnd/>
            <a:tailEnd/>
          </a:ln>
        </p:spPr>
        <p:txBody>
          <a:bodyPr wrap="none" anchor="ctr"/>
          <a:lstStyle/>
          <a:p>
            <a:endParaRPr lang="hu-HU"/>
          </a:p>
        </p:txBody>
      </p:sp>
      <p:sp>
        <p:nvSpPr>
          <p:cNvPr id="47141" name="Line 46"/>
          <p:cNvSpPr>
            <a:spLocks noChangeShapeType="1"/>
          </p:cNvSpPr>
          <p:nvPr/>
        </p:nvSpPr>
        <p:spPr bwMode="auto">
          <a:xfrm>
            <a:off x="3132138" y="5445125"/>
            <a:ext cx="576262" cy="0"/>
          </a:xfrm>
          <a:prstGeom prst="line">
            <a:avLst/>
          </a:prstGeom>
          <a:noFill/>
          <a:ln w="19050">
            <a:solidFill>
              <a:schemeClr val="tx1"/>
            </a:solidFill>
            <a:round/>
            <a:headEnd/>
            <a:tailEnd/>
          </a:ln>
        </p:spPr>
        <p:txBody>
          <a:bodyPr/>
          <a:lstStyle/>
          <a:p>
            <a:endParaRPr lang="hu-HU"/>
          </a:p>
        </p:txBody>
      </p:sp>
      <p:sp>
        <p:nvSpPr>
          <p:cNvPr id="47142" name="Line 47"/>
          <p:cNvSpPr>
            <a:spLocks noChangeShapeType="1"/>
          </p:cNvSpPr>
          <p:nvPr/>
        </p:nvSpPr>
        <p:spPr bwMode="auto">
          <a:xfrm>
            <a:off x="468313" y="6092825"/>
            <a:ext cx="1655762" cy="0"/>
          </a:xfrm>
          <a:prstGeom prst="line">
            <a:avLst/>
          </a:prstGeom>
          <a:noFill/>
          <a:ln w="19050">
            <a:solidFill>
              <a:schemeClr val="tx1"/>
            </a:solidFill>
            <a:round/>
            <a:headEnd/>
            <a:tailEnd/>
          </a:ln>
        </p:spPr>
        <p:txBody>
          <a:bodyPr/>
          <a:lstStyle/>
          <a:p>
            <a:endParaRPr lang="hu-HU"/>
          </a:p>
        </p:txBody>
      </p:sp>
      <p:sp>
        <p:nvSpPr>
          <p:cNvPr id="47143" name="Rectangle 48"/>
          <p:cNvSpPr>
            <a:spLocks noChangeArrowheads="1"/>
          </p:cNvSpPr>
          <p:nvPr/>
        </p:nvSpPr>
        <p:spPr bwMode="auto">
          <a:xfrm>
            <a:off x="2124075" y="6021388"/>
            <a:ext cx="576263" cy="142875"/>
          </a:xfrm>
          <a:prstGeom prst="rect">
            <a:avLst/>
          </a:prstGeom>
          <a:solidFill>
            <a:schemeClr val="tx1"/>
          </a:solidFill>
          <a:ln w="9525">
            <a:solidFill>
              <a:schemeClr val="tx1"/>
            </a:solidFill>
            <a:miter lim="800000"/>
            <a:headEnd/>
            <a:tailEnd/>
          </a:ln>
        </p:spPr>
        <p:txBody>
          <a:bodyPr wrap="none" anchor="ctr"/>
          <a:lstStyle/>
          <a:p>
            <a:endParaRPr lang="hu-HU"/>
          </a:p>
        </p:txBody>
      </p:sp>
      <p:sp>
        <p:nvSpPr>
          <p:cNvPr id="47144" name="Line 50"/>
          <p:cNvSpPr>
            <a:spLocks noChangeShapeType="1"/>
          </p:cNvSpPr>
          <p:nvPr/>
        </p:nvSpPr>
        <p:spPr bwMode="auto">
          <a:xfrm>
            <a:off x="468313" y="5445125"/>
            <a:ext cx="0" cy="1079500"/>
          </a:xfrm>
          <a:prstGeom prst="line">
            <a:avLst/>
          </a:prstGeom>
          <a:noFill/>
          <a:ln w="19050">
            <a:solidFill>
              <a:schemeClr val="tx1"/>
            </a:solidFill>
            <a:round/>
            <a:headEnd/>
            <a:tailEnd/>
          </a:ln>
        </p:spPr>
        <p:txBody>
          <a:bodyPr/>
          <a:lstStyle/>
          <a:p>
            <a:endParaRPr lang="hu-HU"/>
          </a:p>
        </p:txBody>
      </p:sp>
      <p:sp>
        <p:nvSpPr>
          <p:cNvPr id="47145" name="Line 51"/>
          <p:cNvSpPr>
            <a:spLocks noChangeShapeType="1"/>
          </p:cNvSpPr>
          <p:nvPr/>
        </p:nvSpPr>
        <p:spPr bwMode="auto">
          <a:xfrm>
            <a:off x="3708400" y="5445125"/>
            <a:ext cx="0" cy="1079500"/>
          </a:xfrm>
          <a:prstGeom prst="line">
            <a:avLst/>
          </a:prstGeom>
          <a:noFill/>
          <a:ln w="19050">
            <a:solidFill>
              <a:schemeClr val="tx1"/>
            </a:solidFill>
            <a:round/>
            <a:headEnd/>
            <a:tailEnd/>
          </a:ln>
        </p:spPr>
        <p:txBody>
          <a:bodyPr/>
          <a:lstStyle/>
          <a:p>
            <a:endParaRPr lang="hu-HU"/>
          </a:p>
        </p:txBody>
      </p:sp>
      <p:sp>
        <p:nvSpPr>
          <p:cNvPr id="47146" name="Line 52"/>
          <p:cNvSpPr>
            <a:spLocks noChangeShapeType="1"/>
          </p:cNvSpPr>
          <p:nvPr/>
        </p:nvSpPr>
        <p:spPr bwMode="auto">
          <a:xfrm>
            <a:off x="2700338" y="6092825"/>
            <a:ext cx="1008062" cy="0"/>
          </a:xfrm>
          <a:prstGeom prst="line">
            <a:avLst/>
          </a:prstGeom>
          <a:noFill/>
          <a:ln w="19050">
            <a:solidFill>
              <a:schemeClr val="tx1"/>
            </a:solidFill>
            <a:round/>
            <a:headEnd/>
            <a:tailEnd/>
          </a:ln>
        </p:spPr>
        <p:txBody>
          <a:bodyPr/>
          <a:lstStyle/>
          <a:p>
            <a:endParaRPr lang="hu-HU"/>
          </a:p>
        </p:txBody>
      </p:sp>
      <p:sp>
        <p:nvSpPr>
          <p:cNvPr id="47147" name="Line 53"/>
          <p:cNvSpPr>
            <a:spLocks noChangeShapeType="1"/>
          </p:cNvSpPr>
          <p:nvPr/>
        </p:nvSpPr>
        <p:spPr bwMode="auto">
          <a:xfrm>
            <a:off x="468313" y="6524625"/>
            <a:ext cx="1295400" cy="0"/>
          </a:xfrm>
          <a:prstGeom prst="line">
            <a:avLst/>
          </a:prstGeom>
          <a:noFill/>
          <a:ln w="19050">
            <a:solidFill>
              <a:schemeClr val="tx1"/>
            </a:solidFill>
            <a:round/>
            <a:headEnd/>
            <a:tailEnd/>
          </a:ln>
        </p:spPr>
        <p:txBody>
          <a:bodyPr/>
          <a:lstStyle/>
          <a:p>
            <a:endParaRPr lang="hu-HU"/>
          </a:p>
        </p:txBody>
      </p:sp>
      <p:sp>
        <p:nvSpPr>
          <p:cNvPr id="47148" name="Line 54"/>
          <p:cNvSpPr>
            <a:spLocks noChangeShapeType="1"/>
          </p:cNvSpPr>
          <p:nvPr/>
        </p:nvSpPr>
        <p:spPr bwMode="auto">
          <a:xfrm>
            <a:off x="1763713" y="6453188"/>
            <a:ext cx="0" cy="144462"/>
          </a:xfrm>
          <a:prstGeom prst="line">
            <a:avLst/>
          </a:prstGeom>
          <a:noFill/>
          <a:ln w="19050">
            <a:solidFill>
              <a:schemeClr val="tx1"/>
            </a:solidFill>
            <a:round/>
            <a:headEnd/>
            <a:tailEnd/>
          </a:ln>
        </p:spPr>
        <p:txBody>
          <a:bodyPr/>
          <a:lstStyle/>
          <a:p>
            <a:endParaRPr lang="hu-HU"/>
          </a:p>
        </p:txBody>
      </p:sp>
      <p:sp>
        <p:nvSpPr>
          <p:cNvPr id="47149" name="Line 55"/>
          <p:cNvSpPr>
            <a:spLocks noChangeShapeType="1"/>
          </p:cNvSpPr>
          <p:nvPr/>
        </p:nvSpPr>
        <p:spPr bwMode="auto">
          <a:xfrm>
            <a:off x="1835150" y="6308725"/>
            <a:ext cx="0" cy="360363"/>
          </a:xfrm>
          <a:prstGeom prst="line">
            <a:avLst/>
          </a:prstGeom>
          <a:noFill/>
          <a:ln w="19050">
            <a:solidFill>
              <a:schemeClr val="tx1"/>
            </a:solidFill>
            <a:round/>
            <a:headEnd/>
            <a:tailEnd/>
          </a:ln>
        </p:spPr>
        <p:txBody>
          <a:bodyPr/>
          <a:lstStyle/>
          <a:p>
            <a:endParaRPr lang="hu-HU"/>
          </a:p>
        </p:txBody>
      </p:sp>
      <p:sp>
        <p:nvSpPr>
          <p:cNvPr id="47150" name="Line 56"/>
          <p:cNvSpPr>
            <a:spLocks noChangeShapeType="1"/>
          </p:cNvSpPr>
          <p:nvPr/>
        </p:nvSpPr>
        <p:spPr bwMode="auto">
          <a:xfrm>
            <a:off x="1835150" y="6524625"/>
            <a:ext cx="1873250" cy="0"/>
          </a:xfrm>
          <a:prstGeom prst="line">
            <a:avLst/>
          </a:prstGeom>
          <a:noFill/>
          <a:ln w="19050">
            <a:solidFill>
              <a:schemeClr val="tx1"/>
            </a:solidFill>
            <a:round/>
            <a:headEnd/>
            <a:tailEnd/>
          </a:ln>
        </p:spPr>
        <p:txBody>
          <a:bodyPr/>
          <a:lstStyle/>
          <a:p>
            <a:endParaRPr lang="hu-HU"/>
          </a:p>
        </p:txBody>
      </p:sp>
      <p:sp>
        <p:nvSpPr>
          <p:cNvPr id="47151" name="Text Box 57"/>
          <p:cNvSpPr txBox="1">
            <a:spLocks noChangeArrowheads="1"/>
          </p:cNvSpPr>
          <p:nvPr/>
        </p:nvSpPr>
        <p:spPr bwMode="auto">
          <a:xfrm>
            <a:off x="1692275" y="4941888"/>
            <a:ext cx="503238" cy="366712"/>
          </a:xfrm>
          <a:prstGeom prst="rect">
            <a:avLst/>
          </a:prstGeom>
          <a:noFill/>
          <a:ln w="9525">
            <a:noFill/>
            <a:miter lim="800000"/>
            <a:headEnd/>
            <a:tailEnd/>
          </a:ln>
        </p:spPr>
        <p:txBody>
          <a:bodyPr>
            <a:spAutoFit/>
          </a:bodyPr>
          <a:lstStyle/>
          <a:p>
            <a:pPr>
              <a:spcBef>
                <a:spcPct val="50000"/>
              </a:spcBef>
            </a:pPr>
            <a:r>
              <a:rPr lang="hu-HU" sz="1800" b="1" i="1">
                <a:latin typeface="Times New Roman" pitchFamily="18" charset="0"/>
              </a:rPr>
              <a:t>R</a:t>
            </a:r>
            <a:r>
              <a:rPr lang="hu-HU" sz="1800" b="1" i="1" baseline="-25000">
                <a:latin typeface="Times New Roman" pitchFamily="18" charset="0"/>
              </a:rPr>
              <a:t>1</a:t>
            </a:r>
            <a:endParaRPr lang="hu-HU" sz="1800" b="1" i="1">
              <a:latin typeface="Times New Roman" pitchFamily="18" charset="0"/>
            </a:endParaRPr>
          </a:p>
        </p:txBody>
      </p:sp>
      <p:sp>
        <p:nvSpPr>
          <p:cNvPr id="47152" name="Text Box 58"/>
          <p:cNvSpPr txBox="1">
            <a:spLocks noChangeArrowheads="1"/>
          </p:cNvSpPr>
          <p:nvPr/>
        </p:nvSpPr>
        <p:spPr bwMode="auto">
          <a:xfrm>
            <a:off x="2555875" y="4941888"/>
            <a:ext cx="503238" cy="366712"/>
          </a:xfrm>
          <a:prstGeom prst="rect">
            <a:avLst/>
          </a:prstGeom>
          <a:noFill/>
          <a:ln w="9525">
            <a:noFill/>
            <a:miter lim="800000"/>
            <a:headEnd/>
            <a:tailEnd/>
          </a:ln>
        </p:spPr>
        <p:txBody>
          <a:bodyPr>
            <a:spAutoFit/>
          </a:bodyPr>
          <a:lstStyle/>
          <a:p>
            <a:pPr>
              <a:spcBef>
                <a:spcPct val="50000"/>
              </a:spcBef>
            </a:pPr>
            <a:r>
              <a:rPr lang="hu-HU" sz="1800" b="1" i="1">
                <a:latin typeface="Times New Roman" pitchFamily="18" charset="0"/>
              </a:rPr>
              <a:t>R</a:t>
            </a:r>
            <a:r>
              <a:rPr lang="hu-HU" sz="1800" b="1" i="1" baseline="-25000">
                <a:latin typeface="Times New Roman" pitchFamily="18" charset="0"/>
              </a:rPr>
              <a:t>2</a:t>
            </a:r>
            <a:endParaRPr lang="hu-HU" sz="1800" b="1" i="1">
              <a:latin typeface="Times New Roman" pitchFamily="18" charset="0"/>
            </a:endParaRPr>
          </a:p>
        </p:txBody>
      </p:sp>
      <p:sp>
        <p:nvSpPr>
          <p:cNvPr id="47153" name="Text Box 59"/>
          <p:cNvSpPr txBox="1">
            <a:spLocks noChangeArrowheads="1"/>
          </p:cNvSpPr>
          <p:nvPr/>
        </p:nvSpPr>
        <p:spPr bwMode="auto">
          <a:xfrm>
            <a:off x="2195513" y="5661025"/>
            <a:ext cx="504825" cy="366713"/>
          </a:xfrm>
          <a:prstGeom prst="rect">
            <a:avLst/>
          </a:prstGeom>
          <a:noFill/>
          <a:ln w="9525">
            <a:noFill/>
            <a:miter lim="800000"/>
            <a:headEnd/>
            <a:tailEnd/>
          </a:ln>
        </p:spPr>
        <p:txBody>
          <a:bodyPr>
            <a:spAutoFit/>
          </a:bodyPr>
          <a:lstStyle/>
          <a:p>
            <a:pPr>
              <a:spcBef>
                <a:spcPct val="50000"/>
              </a:spcBef>
            </a:pPr>
            <a:r>
              <a:rPr lang="hu-HU" sz="1800" b="1">
                <a:latin typeface="Times New Roman" pitchFamily="18" charset="0"/>
              </a:rPr>
              <a:t>R</a:t>
            </a:r>
            <a:r>
              <a:rPr lang="hu-HU" sz="1800" b="1" baseline="-25000">
                <a:latin typeface="Times New Roman" pitchFamily="18" charset="0"/>
              </a:rPr>
              <a:t>3</a:t>
            </a:r>
            <a:endParaRPr lang="hu-HU" sz="1800" b="1">
              <a:latin typeface="Times New Roman" pitchFamily="18" charset="0"/>
            </a:endParaRPr>
          </a:p>
        </p:txBody>
      </p:sp>
      <p:sp>
        <p:nvSpPr>
          <p:cNvPr id="47154" name="Rectangle 60"/>
          <p:cNvSpPr>
            <a:spLocks noChangeArrowheads="1"/>
          </p:cNvSpPr>
          <p:nvPr/>
        </p:nvSpPr>
        <p:spPr bwMode="auto">
          <a:xfrm>
            <a:off x="4643438" y="5076825"/>
            <a:ext cx="3756025" cy="1570038"/>
          </a:xfrm>
          <a:prstGeom prst="rect">
            <a:avLst/>
          </a:prstGeom>
          <a:noFill/>
          <a:ln w="9525">
            <a:noFill/>
            <a:miter lim="800000"/>
            <a:headEnd/>
            <a:tailEnd/>
          </a:ln>
        </p:spPr>
        <p:txBody>
          <a:bodyPr wrap="none" anchor="ctr">
            <a:spAutoFit/>
          </a:bodyPr>
          <a:lstStyle/>
          <a:p>
            <a:r>
              <a:rPr lang="hu-HU" sz="3200" b="1" i="1" u="sng">
                <a:solidFill>
                  <a:srgbClr val="FF9933"/>
                </a:solidFill>
                <a:latin typeface="Times New Roman" pitchFamily="18" charset="0"/>
              </a:rPr>
              <a:t>Kirchhoff-törvények:</a:t>
            </a:r>
          </a:p>
          <a:p>
            <a:r>
              <a:rPr lang="hu-HU" sz="3200" b="1" i="1">
                <a:solidFill>
                  <a:srgbClr val="FF9933"/>
                </a:solidFill>
                <a:latin typeface="Times New Roman" pitchFamily="18" charset="0"/>
              </a:rPr>
              <a:t>hurok-törvény,</a:t>
            </a:r>
          </a:p>
          <a:p>
            <a:r>
              <a:rPr lang="hu-HU" sz="3200" b="1" i="1">
                <a:solidFill>
                  <a:srgbClr val="FF9933"/>
                </a:solidFill>
                <a:latin typeface="Times New Roman" pitchFamily="18" charset="0"/>
              </a:rPr>
              <a:t>csomóponti-törvény</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3076" name="Rectangle 3"/>
          <p:cNvSpPr>
            <a:spLocks noGrp="1" noChangeArrowheads="1"/>
          </p:cNvSpPr>
          <p:nvPr>
            <p:ph type="body" sz="half" idx="1"/>
          </p:nvPr>
        </p:nvSpPr>
        <p:spPr>
          <a:xfrm>
            <a:off x="468313" y="1412875"/>
            <a:ext cx="7991475" cy="4670425"/>
          </a:xfrm>
        </p:spPr>
        <p:txBody>
          <a:bodyPr/>
          <a:lstStyle/>
          <a:p>
            <a:pPr algn="ctr" eaLnBrk="1" hangingPunct="1">
              <a:buFontTx/>
              <a:buNone/>
            </a:pPr>
            <a:r>
              <a:rPr lang="hu-HU" b="1" i="1" smtClean="0">
                <a:solidFill>
                  <a:srgbClr val="FF9933"/>
                </a:solidFill>
                <a:latin typeface="Times New Roman" pitchFamily="18" charset="0"/>
              </a:rPr>
              <a:t>Fogyasztók soros kapcsolása</a:t>
            </a:r>
          </a:p>
          <a:p>
            <a:pPr algn="ctr" eaLnBrk="1" hangingPunct="1">
              <a:buFontTx/>
              <a:buNone/>
            </a:pPr>
            <a:endParaRPr lang="hu-HU" sz="2800" b="1" i="1" smtClean="0">
              <a:solidFill>
                <a:srgbClr val="FF9933"/>
              </a:solidFill>
            </a:endParaRPr>
          </a:p>
          <a:p>
            <a:pPr algn="ctr" eaLnBrk="1" hangingPunct="1">
              <a:buFontTx/>
              <a:buNone/>
            </a:pPr>
            <a:endParaRPr lang="hu-HU" sz="2800" b="1" i="1" smtClean="0">
              <a:solidFill>
                <a:srgbClr val="FF9933"/>
              </a:solidFill>
            </a:endParaRPr>
          </a:p>
        </p:txBody>
      </p:sp>
      <p:sp>
        <p:nvSpPr>
          <p:cNvPr id="3077" name="Line 4"/>
          <p:cNvSpPr>
            <a:spLocks noChangeShapeType="1"/>
          </p:cNvSpPr>
          <p:nvPr/>
        </p:nvSpPr>
        <p:spPr bwMode="auto">
          <a:xfrm>
            <a:off x="900113" y="2781300"/>
            <a:ext cx="1150937" cy="0"/>
          </a:xfrm>
          <a:prstGeom prst="line">
            <a:avLst/>
          </a:prstGeom>
          <a:noFill/>
          <a:ln w="9525">
            <a:solidFill>
              <a:schemeClr val="tx1"/>
            </a:solidFill>
            <a:round/>
            <a:headEnd/>
            <a:tailEnd/>
          </a:ln>
        </p:spPr>
        <p:txBody>
          <a:bodyPr/>
          <a:lstStyle/>
          <a:p>
            <a:endParaRPr lang="hu-HU"/>
          </a:p>
        </p:txBody>
      </p:sp>
      <p:sp>
        <p:nvSpPr>
          <p:cNvPr id="3078" name="Rectangle 5"/>
          <p:cNvSpPr>
            <a:spLocks noChangeArrowheads="1"/>
          </p:cNvSpPr>
          <p:nvPr/>
        </p:nvSpPr>
        <p:spPr bwMode="auto">
          <a:xfrm>
            <a:off x="2051050" y="2708275"/>
            <a:ext cx="720725" cy="179388"/>
          </a:xfrm>
          <a:prstGeom prst="rect">
            <a:avLst/>
          </a:prstGeom>
          <a:solidFill>
            <a:schemeClr val="tx1"/>
          </a:solidFill>
          <a:ln w="9525">
            <a:solidFill>
              <a:schemeClr val="tx1"/>
            </a:solidFill>
            <a:miter lim="800000"/>
            <a:headEnd/>
            <a:tailEnd/>
          </a:ln>
        </p:spPr>
        <p:txBody>
          <a:bodyPr wrap="none" anchor="ctr"/>
          <a:lstStyle/>
          <a:p>
            <a:endParaRPr lang="hu-HU"/>
          </a:p>
        </p:txBody>
      </p:sp>
      <p:sp>
        <p:nvSpPr>
          <p:cNvPr id="3079" name="Line 6"/>
          <p:cNvSpPr>
            <a:spLocks noChangeShapeType="1"/>
          </p:cNvSpPr>
          <p:nvPr/>
        </p:nvSpPr>
        <p:spPr bwMode="auto">
          <a:xfrm>
            <a:off x="2771775" y="2781300"/>
            <a:ext cx="647700" cy="0"/>
          </a:xfrm>
          <a:prstGeom prst="line">
            <a:avLst/>
          </a:prstGeom>
          <a:noFill/>
          <a:ln w="9525">
            <a:solidFill>
              <a:schemeClr val="tx1"/>
            </a:solidFill>
            <a:round/>
            <a:headEnd/>
            <a:tailEnd/>
          </a:ln>
        </p:spPr>
        <p:txBody>
          <a:bodyPr/>
          <a:lstStyle/>
          <a:p>
            <a:endParaRPr lang="hu-HU"/>
          </a:p>
        </p:txBody>
      </p:sp>
      <p:sp>
        <p:nvSpPr>
          <p:cNvPr id="3080" name="Rectangle 7"/>
          <p:cNvSpPr>
            <a:spLocks noChangeArrowheads="1"/>
          </p:cNvSpPr>
          <p:nvPr/>
        </p:nvSpPr>
        <p:spPr bwMode="auto">
          <a:xfrm>
            <a:off x="3419475" y="2708275"/>
            <a:ext cx="720725" cy="179388"/>
          </a:xfrm>
          <a:prstGeom prst="rect">
            <a:avLst/>
          </a:prstGeom>
          <a:solidFill>
            <a:schemeClr val="tx1"/>
          </a:solidFill>
          <a:ln w="9525">
            <a:solidFill>
              <a:schemeClr val="tx1"/>
            </a:solidFill>
            <a:miter lim="800000"/>
            <a:headEnd/>
            <a:tailEnd/>
          </a:ln>
        </p:spPr>
        <p:txBody>
          <a:bodyPr wrap="none" anchor="ctr"/>
          <a:lstStyle/>
          <a:p>
            <a:endParaRPr lang="hu-HU"/>
          </a:p>
        </p:txBody>
      </p:sp>
      <p:sp>
        <p:nvSpPr>
          <p:cNvPr id="3081" name="Oval 8"/>
          <p:cNvSpPr>
            <a:spLocks noChangeArrowheads="1"/>
          </p:cNvSpPr>
          <p:nvPr/>
        </p:nvSpPr>
        <p:spPr bwMode="auto">
          <a:xfrm>
            <a:off x="4500563" y="2565400"/>
            <a:ext cx="503237" cy="431800"/>
          </a:xfrm>
          <a:prstGeom prst="ellipse">
            <a:avLst/>
          </a:prstGeom>
          <a:solidFill>
            <a:schemeClr val="accent1"/>
          </a:solidFill>
          <a:ln w="9525">
            <a:solidFill>
              <a:schemeClr val="tx1"/>
            </a:solidFill>
            <a:round/>
            <a:headEnd/>
            <a:tailEnd/>
          </a:ln>
        </p:spPr>
        <p:txBody>
          <a:bodyPr wrap="none" anchor="ctr"/>
          <a:lstStyle/>
          <a:p>
            <a:endParaRPr lang="hu-HU"/>
          </a:p>
        </p:txBody>
      </p:sp>
      <p:sp>
        <p:nvSpPr>
          <p:cNvPr id="3082" name="Line 9"/>
          <p:cNvSpPr>
            <a:spLocks noChangeShapeType="1"/>
          </p:cNvSpPr>
          <p:nvPr/>
        </p:nvSpPr>
        <p:spPr bwMode="auto">
          <a:xfrm>
            <a:off x="4140200" y="2781300"/>
            <a:ext cx="360363" cy="0"/>
          </a:xfrm>
          <a:prstGeom prst="line">
            <a:avLst/>
          </a:prstGeom>
          <a:noFill/>
          <a:ln w="9525">
            <a:solidFill>
              <a:schemeClr val="tx1"/>
            </a:solidFill>
            <a:round/>
            <a:headEnd/>
            <a:tailEnd/>
          </a:ln>
        </p:spPr>
        <p:txBody>
          <a:bodyPr/>
          <a:lstStyle/>
          <a:p>
            <a:endParaRPr lang="hu-HU"/>
          </a:p>
        </p:txBody>
      </p:sp>
      <p:sp>
        <p:nvSpPr>
          <p:cNvPr id="3083" name="Line 10"/>
          <p:cNvSpPr>
            <a:spLocks noChangeShapeType="1"/>
          </p:cNvSpPr>
          <p:nvPr/>
        </p:nvSpPr>
        <p:spPr bwMode="auto">
          <a:xfrm>
            <a:off x="5003800" y="2781300"/>
            <a:ext cx="288925" cy="0"/>
          </a:xfrm>
          <a:prstGeom prst="line">
            <a:avLst/>
          </a:prstGeom>
          <a:noFill/>
          <a:ln w="9525">
            <a:solidFill>
              <a:schemeClr val="tx1"/>
            </a:solidFill>
            <a:round/>
            <a:headEnd/>
            <a:tailEnd/>
          </a:ln>
        </p:spPr>
        <p:txBody>
          <a:bodyPr/>
          <a:lstStyle/>
          <a:p>
            <a:endParaRPr lang="hu-HU"/>
          </a:p>
        </p:txBody>
      </p:sp>
      <p:sp>
        <p:nvSpPr>
          <p:cNvPr id="3084" name="Line 11"/>
          <p:cNvSpPr>
            <a:spLocks noChangeShapeType="1"/>
          </p:cNvSpPr>
          <p:nvPr/>
        </p:nvSpPr>
        <p:spPr bwMode="auto">
          <a:xfrm>
            <a:off x="900113" y="2781300"/>
            <a:ext cx="0" cy="576263"/>
          </a:xfrm>
          <a:prstGeom prst="line">
            <a:avLst/>
          </a:prstGeom>
          <a:noFill/>
          <a:ln w="9525">
            <a:solidFill>
              <a:schemeClr val="tx1"/>
            </a:solidFill>
            <a:round/>
            <a:headEnd/>
            <a:tailEnd/>
          </a:ln>
        </p:spPr>
        <p:txBody>
          <a:bodyPr/>
          <a:lstStyle/>
          <a:p>
            <a:endParaRPr lang="hu-HU"/>
          </a:p>
        </p:txBody>
      </p:sp>
      <p:sp>
        <p:nvSpPr>
          <p:cNvPr id="3085" name="Oval 12"/>
          <p:cNvSpPr>
            <a:spLocks noChangeArrowheads="1"/>
          </p:cNvSpPr>
          <p:nvPr/>
        </p:nvSpPr>
        <p:spPr bwMode="auto">
          <a:xfrm>
            <a:off x="611188" y="3357563"/>
            <a:ext cx="503237" cy="431800"/>
          </a:xfrm>
          <a:prstGeom prst="ellipse">
            <a:avLst/>
          </a:prstGeom>
          <a:solidFill>
            <a:schemeClr val="accent1"/>
          </a:solidFill>
          <a:ln w="9525">
            <a:solidFill>
              <a:schemeClr val="tx1"/>
            </a:solidFill>
            <a:round/>
            <a:headEnd/>
            <a:tailEnd/>
          </a:ln>
        </p:spPr>
        <p:txBody>
          <a:bodyPr wrap="none" anchor="ctr"/>
          <a:lstStyle/>
          <a:p>
            <a:endParaRPr lang="hu-HU"/>
          </a:p>
        </p:txBody>
      </p:sp>
      <p:sp>
        <p:nvSpPr>
          <p:cNvPr id="3086" name="Line 13"/>
          <p:cNvSpPr>
            <a:spLocks noChangeShapeType="1"/>
          </p:cNvSpPr>
          <p:nvPr/>
        </p:nvSpPr>
        <p:spPr bwMode="auto">
          <a:xfrm>
            <a:off x="900113" y="3789363"/>
            <a:ext cx="0" cy="360362"/>
          </a:xfrm>
          <a:prstGeom prst="line">
            <a:avLst/>
          </a:prstGeom>
          <a:noFill/>
          <a:ln w="9525">
            <a:solidFill>
              <a:schemeClr val="tx1"/>
            </a:solidFill>
            <a:round/>
            <a:headEnd/>
            <a:tailEnd/>
          </a:ln>
        </p:spPr>
        <p:txBody>
          <a:bodyPr/>
          <a:lstStyle/>
          <a:p>
            <a:endParaRPr lang="hu-HU"/>
          </a:p>
        </p:txBody>
      </p:sp>
      <p:sp>
        <p:nvSpPr>
          <p:cNvPr id="3087" name="Line 14"/>
          <p:cNvSpPr>
            <a:spLocks noChangeShapeType="1"/>
          </p:cNvSpPr>
          <p:nvPr/>
        </p:nvSpPr>
        <p:spPr bwMode="auto">
          <a:xfrm>
            <a:off x="900113" y="4149725"/>
            <a:ext cx="1223962" cy="0"/>
          </a:xfrm>
          <a:prstGeom prst="line">
            <a:avLst/>
          </a:prstGeom>
          <a:noFill/>
          <a:ln w="9525">
            <a:solidFill>
              <a:schemeClr val="tx1"/>
            </a:solidFill>
            <a:round/>
            <a:headEnd/>
            <a:tailEnd/>
          </a:ln>
        </p:spPr>
        <p:txBody>
          <a:bodyPr/>
          <a:lstStyle/>
          <a:p>
            <a:endParaRPr lang="hu-HU"/>
          </a:p>
        </p:txBody>
      </p:sp>
      <p:sp>
        <p:nvSpPr>
          <p:cNvPr id="3088" name="Line 15"/>
          <p:cNvSpPr>
            <a:spLocks noChangeShapeType="1"/>
          </p:cNvSpPr>
          <p:nvPr/>
        </p:nvSpPr>
        <p:spPr bwMode="auto">
          <a:xfrm>
            <a:off x="2124075" y="4076700"/>
            <a:ext cx="0" cy="144463"/>
          </a:xfrm>
          <a:prstGeom prst="line">
            <a:avLst/>
          </a:prstGeom>
          <a:noFill/>
          <a:ln w="9525">
            <a:solidFill>
              <a:schemeClr val="tx1"/>
            </a:solidFill>
            <a:round/>
            <a:headEnd/>
            <a:tailEnd/>
          </a:ln>
        </p:spPr>
        <p:txBody>
          <a:bodyPr/>
          <a:lstStyle/>
          <a:p>
            <a:endParaRPr lang="hu-HU"/>
          </a:p>
        </p:txBody>
      </p:sp>
      <p:sp>
        <p:nvSpPr>
          <p:cNvPr id="3089" name="Line 16"/>
          <p:cNvSpPr>
            <a:spLocks noChangeShapeType="1"/>
          </p:cNvSpPr>
          <p:nvPr/>
        </p:nvSpPr>
        <p:spPr bwMode="auto">
          <a:xfrm>
            <a:off x="2195513" y="4005263"/>
            <a:ext cx="0" cy="287337"/>
          </a:xfrm>
          <a:prstGeom prst="line">
            <a:avLst/>
          </a:prstGeom>
          <a:noFill/>
          <a:ln w="9525">
            <a:solidFill>
              <a:schemeClr val="tx1"/>
            </a:solidFill>
            <a:round/>
            <a:headEnd/>
            <a:tailEnd/>
          </a:ln>
        </p:spPr>
        <p:txBody>
          <a:bodyPr/>
          <a:lstStyle/>
          <a:p>
            <a:endParaRPr lang="hu-HU"/>
          </a:p>
        </p:txBody>
      </p:sp>
      <p:sp>
        <p:nvSpPr>
          <p:cNvPr id="3090" name="Line 17"/>
          <p:cNvSpPr>
            <a:spLocks noChangeShapeType="1"/>
          </p:cNvSpPr>
          <p:nvPr/>
        </p:nvSpPr>
        <p:spPr bwMode="auto">
          <a:xfrm>
            <a:off x="2195513" y="4149725"/>
            <a:ext cx="3097212" cy="0"/>
          </a:xfrm>
          <a:prstGeom prst="line">
            <a:avLst/>
          </a:prstGeom>
          <a:noFill/>
          <a:ln w="9525">
            <a:solidFill>
              <a:schemeClr val="tx1"/>
            </a:solidFill>
            <a:round/>
            <a:headEnd/>
            <a:tailEnd/>
          </a:ln>
        </p:spPr>
        <p:txBody>
          <a:bodyPr/>
          <a:lstStyle/>
          <a:p>
            <a:endParaRPr lang="hu-HU"/>
          </a:p>
        </p:txBody>
      </p:sp>
      <p:sp>
        <p:nvSpPr>
          <p:cNvPr id="3091" name="Line 18"/>
          <p:cNvSpPr>
            <a:spLocks noChangeShapeType="1"/>
          </p:cNvSpPr>
          <p:nvPr/>
        </p:nvSpPr>
        <p:spPr bwMode="auto">
          <a:xfrm>
            <a:off x="5292725" y="2781300"/>
            <a:ext cx="0" cy="1368425"/>
          </a:xfrm>
          <a:prstGeom prst="line">
            <a:avLst/>
          </a:prstGeom>
          <a:noFill/>
          <a:ln w="9525">
            <a:solidFill>
              <a:schemeClr val="tx1"/>
            </a:solidFill>
            <a:round/>
            <a:headEnd/>
            <a:tailEnd/>
          </a:ln>
        </p:spPr>
        <p:txBody>
          <a:bodyPr/>
          <a:lstStyle/>
          <a:p>
            <a:endParaRPr lang="hu-HU"/>
          </a:p>
        </p:txBody>
      </p:sp>
      <p:sp>
        <p:nvSpPr>
          <p:cNvPr id="3092" name="Text Box 19"/>
          <p:cNvSpPr txBox="1">
            <a:spLocks noChangeArrowheads="1"/>
          </p:cNvSpPr>
          <p:nvPr/>
        </p:nvSpPr>
        <p:spPr bwMode="auto">
          <a:xfrm>
            <a:off x="4572000" y="2636838"/>
            <a:ext cx="215900" cy="366712"/>
          </a:xfrm>
          <a:prstGeom prst="rect">
            <a:avLst/>
          </a:prstGeom>
          <a:noFill/>
          <a:ln w="9525">
            <a:noFill/>
            <a:miter lim="800000"/>
            <a:headEnd/>
            <a:tailEnd/>
          </a:ln>
        </p:spPr>
        <p:txBody>
          <a:bodyPr>
            <a:spAutoFit/>
          </a:bodyPr>
          <a:lstStyle/>
          <a:p>
            <a:pPr>
              <a:spcBef>
                <a:spcPct val="50000"/>
              </a:spcBef>
            </a:pPr>
            <a:r>
              <a:rPr lang="hu-HU" sz="1800"/>
              <a:t>A</a:t>
            </a:r>
          </a:p>
        </p:txBody>
      </p:sp>
      <p:sp>
        <p:nvSpPr>
          <p:cNvPr id="3093" name="Text Box 20"/>
          <p:cNvSpPr txBox="1">
            <a:spLocks noChangeArrowheads="1"/>
          </p:cNvSpPr>
          <p:nvPr/>
        </p:nvSpPr>
        <p:spPr bwMode="auto">
          <a:xfrm>
            <a:off x="684213" y="3429000"/>
            <a:ext cx="215900" cy="366713"/>
          </a:xfrm>
          <a:prstGeom prst="rect">
            <a:avLst/>
          </a:prstGeom>
          <a:noFill/>
          <a:ln w="9525">
            <a:noFill/>
            <a:miter lim="800000"/>
            <a:headEnd/>
            <a:tailEnd/>
          </a:ln>
        </p:spPr>
        <p:txBody>
          <a:bodyPr>
            <a:spAutoFit/>
          </a:bodyPr>
          <a:lstStyle/>
          <a:p>
            <a:pPr>
              <a:spcBef>
                <a:spcPct val="50000"/>
              </a:spcBef>
            </a:pPr>
            <a:r>
              <a:rPr lang="hu-HU" sz="1800"/>
              <a:t>A</a:t>
            </a:r>
          </a:p>
        </p:txBody>
      </p:sp>
      <p:sp>
        <p:nvSpPr>
          <p:cNvPr id="3094" name="Text Box 21"/>
          <p:cNvSpPr txBox="1">
            <a:spLocks noChangeArrowheads="1"/>
          </p:cNvSpPr>
          <p:nvPr/>
        </p:nvSpPr>
        <p:spPr bwMode="auto">
          <a:xfrm>
            <a:off x="1979613" y="2924175"/>
            <a:ext cx="1439862" cy="366713"/>
          </a:xfrm>
          <a:prstGeom prst="rect">
            <a:avLst/>
          </a:prstGeom>
          <a:noFill/>
          <a:ln w="9525">
            <a:noFill/>
            <a:miter lim="800000"/>
            <a:headEnd/>
            <a:tailEnd/>
          </a:ln>
        </p:spPr>
        <p:txBody>
          <a:bodyPr>
            <a:spAutoFit/>
          </a:bodyPr>
          <a:lstStyle/>
          <a:p>
            <a:pPr>
              <a:spcBef>
                <a:spcPct val="50000"/>
              </a:spcBef>
            </a:pPr>
            <a:r>
              <a:rPr lang="hu-HU" sz="1800" b="1" i="1">
                <a:latin typeface="Times New Roman" pitchFamily="18" charset="0"/>
              </a:rPr>
              <a:t>R</a:t>
            </a:r>
            <a:r>
              <a:rPr lang="hu-HU" sz="1800" b="1" i="1" baseline="-25000">
                <a:latin typeface="Times New Roman" pitchFamily="18" charset="0"/>
              </a:rPr>
              <a:t>1,  </a:t>
            </a:r>
            <a:r>
              <a:rPr lang="hu-HU" sz="1800" b="1" i="1">
                <a:latin typeface="Times New Roman" pitchFamily="18" charset="0"/>
              </a:rPr>
              <a:t>U</a:t>
            </a:r>
            <a:r>
              <a:rPr lang="hu-HU" sz="1800" b="1" i="1" baseline="-25000">
                <a:latin typeface="Times New Roman" pitchFamily="18" charset="0"/>
              </a:rPr>
              <a:t>1</a:t>
            </a:r>
            <a:endParaRPr lang="hu-HU" sz="1800" b="1" i="1">
              <a:latin typeface="Times New Roman" pitchFamily="18" charset="0"/>
            </a:endParaRPr>
          </a:p>
        </p:txBody>
      </p:sp>
      <p:sp>
        <p:nvSpPr>
          <p:cNvPr id="3095" name="Text Box 22"/>
          <p:cNvSpPr txBox="1">
            <a:spLocks noChangeArrowheads="1"/>
          </p:cNvSpPr>
          <p:nvPr/>
        </p:nvSpPr>
        <p:spPr bwMode="auto">
          <a:xfrm>
            <a:off x="3563938" y="2924175"/>
            <a:ext cx="1079500" cy="366713"/>
          </a:xfrm>
          <a:prstGeom prst="rect">
            <a:avLst/>
          </a:prstGeom>
          <a:noFill/>
          <a:ln w="9525">
            <a:noFill/>
            <a:miter lim="800000"/>
            <a:headEnd/>
            <a:tailEnd/>
          </a:ln>
        </p:spPr>
        <p:txBody>
          <a:bodyPr>
            <a:spAutoFit/>
          </a:bodyPr>
          <a:lstStyle/>
          <a:p>
            <a:pPr>
              <a:spcBef>
                <a:spcPct val="50000"/>
              </a:spcBef>
            </a:pPr>
            <a:r>
              <a:rPr lang="hu-HU" sz="1800" b="1" i="1">
                <a:latin typeface="Times New Roman" pitchFamily="18" charset="0"/>
              </a:rPr>
              <a:t>R</a:t>
            </a:r>
            <a:r>
              <a:rPr lang="hu-HU" sz="1800" b="1" i="1" baseline="-25000">
                <a:latin typeface="Times New Roman" pitchFamily="18" charset="0"/>
              </a:rPr>
              <a:t>2, </a:t>
            </a:r>
            <a:r>
              <a:rPr lang="hu-HU" sz="1800" b="1" i="1">
                <a:latin typeface="Times New Roman" pitchFamily="18" charset="0"/>
              </a:rPr>
              <a:t>U</a:t>
            </a:r>
            <a:r>
              <a:rPr lang="hu-HU" sz="1800" b="1" i="1" baseline="-25000">
                <a:latin typeface="Times New Roman" pitchFamily="18" charset="0"/>
              </a:rPr>
              <a:t>2</a:t>
            </a:r>
            <a:endParaRPr lang="hu-HU" sz="1800" b="1" i="1">
              <a:latin typeface="Times New Roman" pitchFamily="18" charset="0"/>
            </a:endParaRPr>
          </a:p>
        </p:txBody>
      </p:sp>
      <p:sp>
        <p:nvSpPr>
          <p:cNvPr id="3096" name="Text Box 23"/>
          <p:cNvSpPr txBox="1">
            <a:spLocks noChangeArrowheads="1"/>
          </p:cNvSpPr>
          <p:nvPr/>
        </p:nvSpPr>
        <p:spPr bwMode="auto">
          <a:xfrm>
            <a:off x="1979613" y="3644900"/>
            <a:ext cx="503237" cy="366713"/>
          </a:xfrm>
          <a:prstGeom prst="rect">
            <a:avLst/>
          </a:prstGeom>
          <a:noFill/>
          <a:ln w="9525">
            <a:noFill/>
            <a:miter lim="800000"/>
            <a:headEnd/>
            <a:tailEnd/>
          </a:ln>
        </p:spPr>
        <p:txBody>
          <a:bodyPr>
            <a:spAutoFit/>
          </a:bodyPr>
          <a:lstStyle/>
          <a:p>
            <a:pPr>
              <a:spcBef>
                <a:spcPct val="50000"/>
              </a:spcBef>
            </a:pPr>
            <a:r>
              <a:rPr lang="hu-HU" sz="1800" i="1">
                <a:latin typeface="Times New Roman" pitchFamily="18" charset="0"/>
              </a:rPr>
              <a:t>U</a:t>
            </a:r>
          </a:p>
        </p:txBody>
      </p:sp>
      <p:sp>
        <p:nvSpPr>
          <p:cNvPr id="3097" name="Text Box 24"/>
          <p:cNvSpPr txBox="1">
            <a:spLocks noChangeArrowheads="1"/>
          </p:cNvSpPr>
          <p:nvPr/>
        </p:nvSpPr>
        <p:spPr bwMode="auto">
          <a:xfrm>
            <a:off x="323850" y="3429000"/>
            <a:ext cx="539750" cy="366713"/>
          </a:xfrm>
          <a:prstGeom prst="rect">
            <a:avLst/>
          </a:prstGeom>
          <a:noFill/>
          <a:ln w="9525">
            <a:noFill/>
            <a:miter lim="800000"/>
            <a:headEnd/>
            <a:tailEnd/>
          </a:ln>
        </p:spPr>
        <p:txBody>
          <a:bodyPr>
            <a:spAutoFit/>
          </a:bodyPr>
          <a:lstStyle/>
          <a:p>
            <a:pPr>
              <a:spcBef>
                <a:spcPct val="50000"/>
              </a:spcBef>
            </a:pPr>
            <a:r>
              <a:rPr lang="hu-HU" sz="1800" b="1" i="1">
                <a:latin typeface="Times New Roman" pitchFamily="18" charset="0"/>
              </a:rPr>
              <a:t>I</a:t>
            </a:r>
            <a:r>
              <a:rPr lang="hu-HU" sz="1800" b="1" i="1" baseline="-25000">
                <a:latin typeface="Times New Roman" pitchFamily="18" charset="0"/>
              </a:rPr>
              <a:t>1</a:t>
            </a:r>
            <a:endParaRPr lang="hu-HU" sz="1800" b="1" i="1">
              <a:latin typeface="Times New Roman" pitchFamily="18" charset="0"/>
            </a:endParaRPr>
          </a:p>
        </p:txBody>
      </p:sp>
      <p:graphicFrame>
        <p:nvGraphicFramePr>
          <p:cNvPr id="3074" name="Object 25"/>
          <p:cNvGraphicFramePr>
            <a:graphicFrameLocks noChangeAspect="1"/>
          </p:cNvGraphicFramePr>
          <p:nvPr>
            <p:ph sz="half" idx="2"/>
          </p:nvPr>
        </p:nvGraphicFramePr>
        <p:xfrm>
          <a:off x="6054725" y="2516188"/>
          <a:ext cx="1223963" cy="2692400"/>
        </p:xfrm>
        <a:graphic>
          <a:graphicData uri="http://schemas.openxmlformats.org/presentationml/2006/ole">
            <p:oleObj spid="_x0000_s3074" name="Egyenlet" r:id="rId4" imgW="190440" imgH="419040" progId="Equation.3">
              <p:embed/>
            </p:oleObj>
          </a:graphicData>
        </a:graphic>
      </p:graphicFrame>
      <p:sp>
        <p:nvSpPr>
          <p:cNvPr id="3098" name="Text Box 27"/>
          <p:cNvSpPr txBox="1">
            <a:spLocks noChangeArrowheads="1"/>
          </p:cNvSpPr>
          <p:nvPr/>
        </p:nvSpPr>
        <p:spPr bwMode="auto">
          <a:xfrm>
            <a:off x="4859338" y="2205038"/>
            <a:ext cx="647700" cy="366712"/>
          </a:xfrm>
          <a:prstGeom prst="rect">
            <a:avLst/>
          </a:prstGeom>
          <a:noFill/>
          <a:ln w="9525">
            <a:noFill/>
            <a:miter lim="800000"/>
            <a:headEnd/>
            <a:tailEnd/>
          </a:ln>
        </p:spPr>
        <p:txBody>
          <a:bodyPr>
            <a:spAutoFit/>
          </a:bodyPr>
          <a:lstStyle/>
          <a:p>
            <a:pPr>
              <a:spcBef>
                <a:spcPct val="50000"/>
              </a:spcBef>
            </a:pPr>
            <a:r>
              <a:rPr lang="hu-HU" sz="1800" b="1" i="1">
                <a:latin typeface="Times New Roman" pitchFamily="18" charset="0"/>
              </a:rPr>
              <a:t>I</a:t>
            </a:r>
            <a:r>
              <a:rPr lang="hu-HU" sz="1800" b="1" i="1" baseline="-25000">
                <a:latin typeface="Times New Roman" pitchFamily="18" charset="0"/>
              </a:rPr>
              <a:t>2</a:t>
            </a:r>
            <a:endParaRPr lang="hu-HU" sz="1800" b="1" i="1">
              <a:latin typeface="Times New Roman" pitchFamily="18" charset="0"/>
            </a:endParaRPr>
          </a:p>
        </p:txBody>
      </p:sp>
      <p:sp>
        <p:nvSpPr>
          <p:cNvPr id="3099" name="Line 28"/>
          <p:cNvSpPr>
            <a:spLocks noChangeShapeType="1"/>
          </p:cNvSpPr>
          <p:nvPr/>
        </p:nvSpPr>
        <p:spPr bwMode="auto">
          <a:xfrm flipV="1">
            <a:off x="1692275" y="2205038"/>
            <a:ext cx="0" cy="576262"/>
          </a:xfrm>
          <a:prstGeom prst="line">
            <a:avLst/>
          </a:prstGeom>
          <a:noFill/>
          <a:ln w="9525">
            <a:solidFill>
              <a:schemeClr val="tx1"/>
            </a:solidFill>
            <a:round/>
            <a:headEnd/>
            <a:tailEnd/>
          </a:ln>
        </p:spPr>
        <p:txBody>
          <a:bodyPr/>
          <a:lstStyle/>
          <a:p>
            <a:endParaRPr lang="hu-HU"/>
          </a:p>
        </p:txBody>
      </p:sp>
      <p:sp>
        <p:nvSpPr>
          <p:cNvPr id="3100" name="Line 29"/>
          <p:cNvSpPr>
            <a:spLocks noChangeShapeType="1"/>
          </p:cNvSpPr>
          <p:nvPr/>
        </p:nvSpPr>
        <p:spPr bwMode="auto">
          <a:xfrm flipV="1">
            <a:off x="2916238" y="2205038"/>
            <a:ext cx="0" cy="576262"/>
          </a:xfrm>
          <a:prstGeom prst="line">
            <a:avLst/>
          </a:prstGeom>
          <a:noFill/>
          <a:ln w="9525">
            <a:solidFill>
              <a:schemeClr val="tx1"/>
            </a:solidFill>
            <a:round/>
            <a:headEnd/>
            <a:tailEnd/>
          </a:ln>
        </p:spPr>
        <p:txBody>
          <a:bodyPr/>
          <a:lstStyle/>
          <a:p>
            <a:endParaRPr lang="hu-HU"/>
          </a:p>
        </p:txBody>
      </p:sp>
      <p:sp>
        <p:nvSpPr>
          <p:cNvPr id="3101" name="Line 30"/>
          <p:cNvSpPr>
            <a:spLocks noChangeShapeType="1"/>
          </p:cNvSpPr>
          <p:nvPr/>
        </p:nvSpPr>
        <p:spPr bwMode="auto">
          <a:xfrm>
            <a:off x="1692275" y="2205038"/>
            <a:ext cx="431800" cy="0"/>
          </a:xfrm>
          <a:prstGeom prst="line">
            <a:avLst/>
          </a:prstGeom>
          <a:noFill/>
          <a:ln w="9525">
            <a:solidFill>
              <a:schemeClr val="tx1"/>
            </a:solidFill>
            <a:round/>
            <a:headEnd/>
            <a:tailEnd/>
          </a:ln>
        </p:spPr>
        <p:txBody>
          <a:bodyPr/>
          <a:lstStyle/>
          <a:p>
            <a:endParaRPr lang="hu-HU"/>
          </a:p>
        </p:txBody>
      </p:sp>
      <p:sp>
        <p:nvSpPr>
          <p:cNvPr id="3102" name="Oval 31"/>
          <p:cNvSpPr>
            <a:spLocks noChangeArrowheads="1"/>
          </p:cNvSpPr>
          <p:nvPr/>
        </p:nvSpPr>
        <p:spPr bwMode="auto">
          <a:xfrm>
            <a:off x="2124075" y="1989138"/>
            <a:ext cx="503238" cy="431800"/>
          </a:xfrm>
          <a:prstGeom prst="ellipse">
            <a:avLst/>
          </a:prstGeom>
          <a:solidFill>
            <a:schemeClr val="accent1"/>
          </a:solidFill>
          <a:ln w="9525">
            <a:solidFill>
              <a:schemeClr val="tx1"/>
            </a:solidFill>
            <a:round/>
            <a:headEnd/>
            <a:tailEnd/>
          </a:ln>
        </p:spPr>
        <p:txBody>
          <a:bodyPr wrap="none" anchor="ctr"/>
          <a:lstStyle/>
          <a:p>
            <a:endParaRPr lang="hu-HU"/>
          </a:p>
        </p:txBody>
      </p:sp>
      <p:sp>
        <p:nvSpPr>
          <p:cNvPr id="3103" name="Line 32"/>
          <p:cNvSpPr>
            <a:spLocks noChangeShapeType="1"/>
          </p:cNvSpPr>
          <p:nvPr/>
        </p:nvSpPr>
        <p:spPr bwMode="auto">
          <a:xfrm>
            <a:off x="2627313" y="2205038"/>
            <a:ext cx="288925" cy="0"/>
          </a:xfrm>
          <a:prstGeom prst="line">
            <a:avLst/>
          </a:prstGeom>
          <a:noFill/>
          <a:ln w="9525">
            <a:solidFill>
              <a:schemeClr val="tx1"/>
            </a:solidFill>
            <a:round/>
            <a:headEnd/>
            <a:tailEnd/>
          </a:ln>
        </p:spPr>
        <p:txBody>
          <a:bodyPr/>
          <a:lstStyle/>
          <a:p>
            <a:endParaRPr lang="hu-HU"/>
          </a:p>
        </p:txBody>
      </p:sp>
      <p:sp>
        <p:nvSpPr>
          <p:cNvPr id="3104" name="Text Box 34"/>
          <p:cNvSpPr txBox="1">
            <a:spLocks noChangeArrowheads="1"/>
          </p:cNvSpPr>
          <p:nvPr/>
        </p:nvSpPr>
        <p:spPr bwMode="auto">
          <a:xfrm>
            <a:off x="2195513" y="1989138"/>
            <a:ext cx="215900" cy="366712"/>
          </a:xfrm>
          <a:prstGeom prst="rect">
            <a:avLst/>
          </a:prstGeom>
          <a:noFill/>
          <a:ln w="9525">
            <a:noFill/>
            <a:miter lim="800000"/>
            <a:headEnd/>
            <a:tailEnd/>
          </a:ln>
        </p:spPr>
        <p:txBody>
          <a:bodyPr>
            <a:spAutoFit/>
          </a:bodyPr>
          <a:lstStyle/>
          <a:p>
            <a:pPr>
              <a:spcBef>
                <a:spcPct val="50000"/>
              </a:spcBef>
            </a:pPr>
            <a:r>
              <a:rPr lang="hu-HU" sz="1800"/>
              <a:t>U</a:t>
            </a:r>
          </a:p>
        </p:txBody>
      </p:sp>
      <p:sp>
        <p:nvSpPr>
          <p:cNvPr id="3105" name="Line 35"/>
          <p:cNvSpPr>
            <a:spLocks noChangeShapeType="1"/>
          </p:cNvSpPr>
          <p:nvPr/>
        </p:nvSpPr>
        <p:spPr bwMode="auto">
          <a:xfrm>
            <a:off x="1763713" y="4149725"/>
            <a:ext cx="0" cy="503238"/>
          </a:xfrm>
          <a:prstGeom prst="line">
            <a:avLst/>
          </a:prstGeom>
          <a:noFill/>
          <a:ln w="9525">
            <a:solidFill>
              <a:schemeClr val="tx1"/>
            </a:solidFill>
            <a:round/>
            <a:headEnd/>
            <a:tailEnd/>
          </a:ln>
        </p:spPr>
        <p:txBody>
          <a:bodyPr/>
          <a:lstStyle/>
          <a:p>
            <a:endParaRPr lang="hu-HU"/>
          </a:p>
        </p:txBody>
      </p:sp>
      <p:sp>
        <p:nvSpPr>
          <p:cNvPr id="3106" name="Line 36"/>
          <p:cNvSpPr>
            <a:spLocks noChangeShapeType="1"/>
          </p:cNvSpPr>
          <p:nvPr/>
        </p:nvSpPr>
        <p:spPr bwMode="auto">
          <a:xfrm>
            <a:off x="2555875" y="4149725"/>
            <a:ext cx="0" cy="503238"/>
          </a:xfrm>
          <a:prstGeom prst="line">
            <a:avLst/>
          </a:prstGeom>
          <a:noFill/>
          <a:ln w="9525">
            <a:solidFill>
              <a:schemeClr val="tx1"/>
            </a:solidFill>
            <a:round/>
            <a:headEnd/>
            <a:tailEnd/>
          </a:ln>
        </p:spPr>
        <p:txBody>
          <a:bodyPr/>
          <a:lstStyle/>
          <a:p>
            <a:endParaRPr lang="hu-HU"/>
          </a:p>
        </p:txBody>
      </p:sp>
      <p:sp>
        <p:nvSpPr>
          <p:cNvPr id="3107" name="Oval 37"/>
          <p:cNvSpPr>
            <a:spLocks noChangeArrowheads="1"/>
          </p:cNvSpPr>
          <p:nvPr/>
        </p:nvSpPr>
        <p:spPr bwMode="auto">
          <a:xfrm>
            <a:off x="1908175" y="4437063"/>
            <a:ext cx="503238" cy="431800"/>
          </a:xfrm>
          <a:prstGeom prst="ellipse">
            <a:avLst/>
          </a:prstGeom>
          <a:solidFill>
            <a:schemeClr val="accent1"/>
          </a:solidFill>
          <a:ln w="9525">
            <a:solidFill>
              <a:schemeClr val="tx1"/>
            </a:solidFill>
            <a:round/>
            <a:headEnd/>
            <a:tailEnd/>
          </a:ln>
        </p:spPr>
        <p:txBody>
          <a:bodyPr wrap="none" anchor="ctr"/>
          <a:lstStyle/>
          <a:p>
            <a:endParaRPr lang="hu-HU"/>
          </a:p>
        </p:txBody>
      </p:sp>
      <p:sp>
        <p:nvSpPr>
          <p:cNvPr id="3108" name="Line 38"/>
          <p:cNvSpPr>
            <a:spLocks noChangeShapeType="1"/>
          </p:cNvSpPr>
          <p:nvPr/>
        </p:nvSpPr>
        <p:spPr bwMode="auto">
          <a:xfrm>
            <a:off x="1763713" y="4652963"/>
            <a:ext cx="144462" cy="0"/>
          </a:xfrm>
          <a:prstGeom prst="line">
            <a:avLst/>
          </a:prstGeom>
          <a:noFill/>
          <a:ln w="9525">
            <a:solidFill>
              <a:schemeClr val="tx1"/>
            </a:solidFill>
            <a:round/>
            <a:headEnd/>
            <a:tailEnd/>
          </a:ln>
        </p:spPr>
        <p:txBody>
          <a:bodyPr/>
          <a:lstStyle/>
          <a:p>
            <a:endParaRPr lang="hu-HU"/>
          </a:p>
        </p:txBody>
      </p:sp>
      <p:sp>
        <p:nvSpPr>
          <p:cNvPr id="3109" name="Line 39"/>
          <p:cNvSpPr>
            <a:spLocks noChangeShapeType="1"/>
          </p:cNvSpPr>
          <p:nvPr/>
        </p:nvSpPr>
        <p:spPr bwMode="auto">
          <a:xfrm>
            <a:off x="2411413" y="4652963"/>
            <a:ext cx="144462" cy="0"/>
          </a:xfrm>
          <a:prstGeom prst="line">
            <a:avLst/>
          </a:prstGeom>
          <a:noFill/>
          <a:ln w="9525">
            <a:solidFill>
              <a:schemeClr val="tx1"/>
            </a:solidFill>
            <a:round/>
            <a:headEnd/>
            <a:tailEnd/>
          </a:ln>
        </p:spPr>
        <p:txBody>
          <a:bodyPr/>
          <a:lstStyle/>
          <a:p>
            <a:endParaRPr lang="hu-HU"/>
          </a:p>
        </p:txBody>
      </p:sp>
      <p:sp>
        <p:nvSpPr>
          <p:cNvPr id="3110" name="Text Box 40"/>
          <p:cNvSpPr txBox="1">
            <a:spLocks noChangeArrowheads="1"/>
          </p:cNvSpPr>
          <p:nvPr/>
        </p:nvSpPr>
        <p:spPr bwMode="auto">
          <a:xfrm>
            <a:off x="1979613" y="4508500"/>
            <a:ext cx="217487" cy="366713"/>
          </a:xfrm>
          <a:prstGeom prst="rect">
            <a:avLst/>
          </a:prstGeom>
          <a:noFill/>
          <a:ln w="9525">
            <a:noFill/>
            <a:miter lim="800000"/>
            <a:headEnd/>
            <a:tailEnd/>
          </a:ln>
        </p:spPr>
        <p:txBody>
          <a:bodyPr>
            <a:spAutoFit/>
          </a:bodyPr>
          <a:lstStyle/>
          <a:p>
            <a:pPr>
              <a:spcBef>
                <a:spcPct val="50000"/>
              </a:spcBef>
            </a:pPr>
            <a:r>
              <a:rPr lang="hu-HU" sz="1800"/>
              <a:t>U</a:t>
            </a:r>
          </a:p>
        </p:txBody>
      </p:sp>
      <p:sp>
        <p:nvSpPr>
          <p:cNvPr id="3111" name="Text Box 41"/>
          <p:cNvSpPr txBox="1">
            <a:spLocks noChangeArrowheads="1"/>
          </p:cNvSpPr>
          <p:nvPr/>
        </p:nvSpPr>
        <p:spPr bwMode="auto">
          <a:xfrm>
            <a:off x="5651500" y="2565400"/>
            <a:ext cx="3241675" cy="1801813"/>
          </a:xfrm>
          <a:prstGeom prst="rect">
            <a:avLst/>
          </a:prstGeom>
          <a:noFill/>
          <a:ln w="9525">
            <a:noFill/>
            <a:miter lim="800000"/>
            <a:headEnd/>
            <a:tailEnd/>
          </a:ln>
        </p:spPr>
        <p:txBody>
          <a:bodyPr>
            <a:spAutoFit/>
          </a:bodyPr>
          <a:lstStyle/>
          <a:p>
            <a:pPr>
              <a:spcBef>
                <a:spcPct val="50000"/>
              </a:spcBef>
            </a:pPr>
            <a:r>
              <a:rPr lang="hu-HU" b="1" i="1">
                <a:latin typeface="Times New Roman" pitchFamily="18" charset="0"/>
              </a:rPr>
              <a:t>I  =  I</a:t>
            </a:r>
            <a:r>
              <a:rPr lang="hu-HU" b="1" i="1" baseline="-25000">
                <a:latin typeface="Times New Roman" pitchFamily="18" charset="0"/>
              </a:rPr>
              <a:t>1</a:t>
            </a:r>
            <a:r>
              <a:rPr lang="hu-HU" b="1" i="1">
                <a:latin typeface="Times New Roman" pitchFamily="18" charset="0"/>
              </a:rPr>
              <a:t>   =  I</a:t>
            </a:r>
            <a:r>
              <a:rPr lang="hu-HU" b="1" i="1" baseline="-25000">
                <a:latin typeface="Times New Roman" pitchFamily="18" charset="0"/>
              </a:rPr>
              <a:t>2</a:t>
            </a:r>
            <a:r>
              <a:rPr lang="hu-HU" b="1" i="1">
                <a:latin typeface="Times New Roman" pitchFamily="18" charset="0"/>
              </a:rPr>
              <a:t> = ...</a:t>
            </a:r>
          </a:p>
          <a:p>
            <a:pPr>
              <a:spcBef>
                <a:spcPct val="50000"/>
              </a:spcBef>
            </a:pPr>
            <a:r>
              <a:rPr lang="hu-HU" b="1" i="1">
                <a:latin typeface="Times New Roman" pitchFamily="18" charset="0"/>
              </a:rPr>
              <a:t>U = U</a:t>
            </a:r>
            <a:r>
              <a:rPr lang="hu-HU" b="1" i="1" baseline="-25000">
                <a:latin typeface="Times New Roman" pitchFamily="18" charset="0"/>
              </a:rPr>
              <a:t>1</a:t>
            </a:r>
            <a:r>
              <a:rPr lang="hu-HU" b="1" i="1">
                <a:latin typeface="Times New Roman" pitchFamily="18" charset="0"/>
              </a:rPr>
              <a:t> + U</a:t>
            </a:r>
            <a:r>
              <a:rPr lang="hu-HU" b="1" i="1" baseline="-25000">
                <a:latin typeface="Times New Roman" pitchFamily="18" charset="0"/>
              </a:rPr>
              <a:t>2</a:t>
            </a:r>
            <a:r>
              <a:rPr lang="hu-HU" b="1" i="1">
                <a:latin typeface="Times New Roman" pitchFamily="18" charset="0"/>
              </a:rPr>
              <a:t> + …</a:t>
            </a:r>
          </a:p>
          <a:p>
            <a:pPr>
              <a:spcBef>
                <a:spcPct val="50000"/>
              </a:spcBef>
            </a:pPr>
            <a:r>
              <a:rPr lang="hu-HU" b="1" i="1">
                <a:latin typeface="Times New Roman" pitchFamily="18" charset="0"/>
              </a:rPr>
              <a:t>R = R</a:t>
            </a:r>
            <a:r>
              <a:rPr lang="hu-HU" b="1" i="1" baseline="-25000">
                <a:latin typeface="Times New Roman" pitchFamily="18" charset="0"/>
              </a:rPr>
              <a:t>1</a:t>
            </a:r>
            <a:r>
              <a:rPr lang="hu-HU" b="1" i="1">
                <a:latin typeface="Times New Roman" pitchFamily="18" charset="0"/>
              </a:rPr>
              <a:t> + R</a:t>
            </a:r>
            <a:r>
              <a:rPr lang="hu-HU" b="1" i="1" baseline="-25000">
                <a:latin typeface="Times New Roman" pitchFamily="18" charset="0"/>
              </a:rPr>
              <a:t>2</a:t>
            </a:r>
            <a:r>
              <a:rPr lang="hu-HU" b="1" i="1">
                <a:latin typeface="Times New Roman" pitchFamily="18" charset="0"/>
              </a:rPr>
              <a:t> + …</a:t>
            </a:r>
          </a:p>
        </p:txBody>
      </p:sp>
      <p:sp>
        <p:nvSpPr>
          <p:cNvPr id="3112" name="Text Box 43"/>
          <p:cNvSpPr txBox="1">
            <a:spLocks noChangeArrowheads="1"/>
          </p:cNvSpPr>
          <p:nvPr/>
        </p:nvSpPr>
        <p:spPr bwMode="auto">
          <a:xfrm>
            <a:off x="395288" y="5229225"/>
            <a:ext cx="8497887" cy="519113"/>
          </a:xfrm>
          <a:prstGeom prst="rect">
            <a:avLst/>
          </a:prstGeom>
          <a:noFill/>
          <a:ln w="9525">
            <a:noFill/>
            <a:miter lim="800000"/>
            <a:headEnd/>
            <a:tailEnd/>
          </a:ln>
        </p:spPr>
        <p:txBody>
          <a:bodyPr>
            <a:spAutoFit/>
          </a:bodyPr>
          <a:lstStyle/>
          <a:p>
            <a:pPr>
              <a:spcBef>
                <a:spcPct val="50000"/>
              </a:spcBef>
            </a:pPr>
            <a:r>
              <a:rPr lang="hu-HU" b="1" i="1" u="sng">
                <a:solidFill>
                  <a:srgbClr val="FF9933"/>
                </a:solidFill>
                <a:latin typeface="Times New Roman" pitchFamily="18" charset="0"/>
              </a:rPr>
              <a:t>Soros kapcsolás</a:t>
            </a:r>
            <a:r>
              <a:rPr lang="hu-HU" b="1" i="1">
                <a:solidFill>
                  <a:srgbClr val="FF9933"/>
                </a:solidFill>
                <a:latin typeface="Times New Roman" pitchFamily="18" charset="0"/>
              </a:rPr>
              <a:t>: nincs elágazás az áramkörben.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4101" name="Rectangle 3"/>
          <p:cNvSpPr>
            <a:spLocks noGrp="1" noChangeArrowheads="1"/>
          </p:cNvSpPr>
          <p:nvPr>
            <p:ph type="body" sz="half" idx="1"/>
          </p:nvPr>
        </p:nvSpPr>
        <p:spPr>
          <a:xfrm>
            <a:off x="457200" y="1557338"/>
            <a:ext cx="8291513" cy="4568825"/>
          </a:xfrm>
        </p:spPr>
        <p:txBody>
          <a:bodyPr/>
          <a:lstStyle/>
          <a:p>
            <a:pPr algn="ctr" eaLnBrk="1" hangingPunct="1">
              <a:buFontTx/>
              <a:buNone/>
            </a:pPr>
            <a:r>
              <a:rPr lang="hu-HU" b="1" i="1" smtClean="0">
                <a:solidFill>
                  <a:srgbClr val="FF9933"/>
                </a:solidFill>
                <a:latin typeface="Times New Roman" pitchFamily="18" charset="0"/>
              </a:rPr>
              <a:t>Fogyasztók párhuzamos kapcsolása</a:t>
            </a:r>
          </a:p>
          <a:p>
            <a:pPr algn="ctr" eaLnBrk="1" hangingPunct="1">
              <a:buFontTx/>
              <a:buNone/>
            </a:pPr>
            <a:endParaRPr lang="hu-HU" b="1" i="1" smtClean="0">
              <a:solidFill>
                <a:srgbClr val="FF9933"/>
              </a:solidFill>
            </a:endParaRPr>
          </a:p>
        </p:txBody>
      </p:sp>
      <p:sp>
        <p:nvSpPr>
          <p:cNvPr id="4102" name="Line 4"/>
          <p:cNvSpPr>
            <a:spLocks noChangeShapeType="1"/>
          </p:cNvSpPr>
          <p:nvPr/>
        </p:nvSpPr>
        <p:spPr bwMode="auto">
          <a:xfrm>
            <a:off x="1116013" y="3573463"/>
            <a:ext cx="792162" cy="0"/>
          </a:xfrm>
          <a:prstGeom prst="line">
            <a:avLst/>
          </a:prstGeom>
          <a:noFill/>
          <a:ln w="31750">
            <a:solidFill>
              <a:schemeClr val="tx1"/>
            </a:solidFill>
            <a:round/>
            <a:headEnd/>
            <a:tailEnd/>
          </a:ln>
        </p:spPr>
        <p:txBody>
          <a:bodyPr/>
          <a:lstStyle/>
          <a:p>
            <a:endParaRPr lang="hu-HU"/>
          </a:p>
        </p:txBody>
      </p:sp>
      <p:sp>
        <p:nvSpPr>
          <p:cNvPr id="4103" name="Oval 5"/>
          <p:cNvSpPr>
            <a:spLocks noChangeArrowheads="1"/>
          </p:cNvSpPr>
          <p:nvPr/>
        </p:nvSpPr>
        <p:spPr bwMode="auto">
          <a:xfrm>
            <a:off x="1908175" y="3357563"/>
            <a:ext cx="431800" cy="433387"/>
          </a:xfrm>
          <a:prstGeom prst="ellipse">
            <a:avLst/>
          </a:prstGeom>
          <a:solidFill>
            <a:schemeClr val="accent1"/>
          </a:solidFill>
          <a:ln w="9525">
            <a:solidFill>
              <a:schemeClr val="tx1"/>
            </a:solidFill>
            <a:round/>
            <a:headEnd/>
            <a:tailEnd/>
          </a:ln>
        </p:spPr>
        <p:txBody>
          <a:bodyPr wrap="none" anchor="ctr"/>
          <a:lstStyle/>
          <a:p>
            <a:endParaRPr lang="hu-HU"/>
          </a:p>
        </p:txBody>
      </p:sp>
      <p:sp>
        <p:nvSpPr>
          <p:cNvPr id="4104" name="Line 6"/>
          <p:cNvSpPr>
            <a:spLocks noChangeShapeType="1"/>
          </p:cNvSpPr>
          <p:nvPr/>
        </p:nvSpPr>
        <p:spPr bwMode="auto">
          <a:xfrm>
            <a:off x="2339975" y="3573463"/>
            <a:ext cx="503238" cy="0"/>
          </a:xfrm>
          <a:prstGeom prst="line">
            <a:avLst/>
          </a:prstGeom>
          <a:noFill/>
          <a:ln w="31750">
            <a:solidFill>
              <a:schemeClr val="tx1"/>
            </a:solidFill>
            <a:round/>
            <a:headEnd/>
            <a:tailEnd/>
          </a:ln>
        </p:spPr>
        <p:txBody>
          <a:bodyPr/>
          <a:lstStyle/>
          <a:p>
            <a:endParaRPr lang="hu-HU"/>
          </a:p>
        </p:txBody>
      </p:sp>
      <p:sp>
        <p:nvSpPr>
          <p:cNvPr id="4105" name="Line 8"/>
          <p:cNvSpPr>
            <a:spLocks noChangeShapeType="1"/>
          </p:cNvSpPr>
          <p:nvPr/>
        </p:nvSpPr>
        <p:spPr bwMode="auto">
          <a:xfrm>
            <a:off x="3276600" y="3573463"/>
            <a:ext cx="431800" cy="0"/>
          </a:xfrm>
          <a:prstGeom prst="line">
            <a:avLst/>
          </a:prstGeom>
          <a:noFill/>
          <a:ln w="31750">
            <a:solidFill>
              <a:schemeClr val="tx1"/>
            </a:solidFill>
            <a:round/>
            <a:headEnd/>
            <a:tailEnd/>
          </a:ln>
        </p:spPr>
        <p:txBody>
          <a:bodyPr/>
          <a:lstStyle/>
          <a:p>
            <a:endParaRPr lang="hu-HU"/>
          </a:p>
        </p:txBody>
      </p:sp>
      <p:sp>
        <p:nvSpPr>
          <p:cNvPr id="4106" name="Line 9"/>
          <p:cNvSpPr>
            <a:spLocks noChangeShapeType="1"/>
          </p:cNvSpPr>
          <p:nvPr/>
        </p:nvSpPr>
        <p:spPr bwMode="auto">
          <a:xfrm>
            <a:off x="1116013" y="3573463"/>
            <a:ext cx="0" cy="863600"/>
          </a:xfrm>
          <a:prstGeom prst="line">
            <a:avLst/>
          </a:prstGeom>
          <a:noFill/>
          <a:ln w="31750">
            <a:solidFill>
              <a:schemeClr val="tx1"/>
            </a:solidFill>
            <a:round/>
            <a:headEnd/>
            <a:tailEnd/>
          </a:ln>
        </p:spPr>
        <p:txBody>
          <a:bodyPr/>
          <a:lstStyle/>
          <a:p>
            <a:endParaRPr lang="hu-HU"/>
          </a:p>
        </p:txBody>
      </p:sp>
      <p:sp>
        <p:nvSpPr>
          <p:cNvPr id="4107" name="Line 10"/>
          <p:cNvSpPr>
            <a:spLocks noChangeShapeType="1"/>
          </p:cNvSpPr>
          <p:nvPr/>
        </p:nvSpPr>
        <p:spPr bwMode="auto">
          <a:xfrm>
            <a:off x="1116013" y="4437063"/>
            <a:ext cx="792162" cy="0"/>
          </a:xfrm>
          <a:prstGeom prst="line">
            <a:avLst/>
          </a:prstGeom>
          <a:noFill/>
          <a:ln w="31750">
            <a:solidFill>
              <a:schemeClr val="tx1"/>
            </a:solidFill>
            <a:round/>
            <a:headEnd/>
            <a:tailEnd/>
          </a:ln>
        </p:spPr>
        <p:txBody>
          <a:bodyPr/>
          <a:lstStyle/>
          <a:p>
            <a:endParaRPr lang="hu-HU"/>
          </a:p>
        </p:txBody>
      </p:sp>
      <p:sp>
        <p:nvSpPr>
          <p:cNvPr id="4108" name="Oval 11"/>
          <p:cNvSpPr>
            <a:spLocks noChangeArrowheads="1"/>
          </p:cNvSpPr>
          <p:nvPr/>
        </p:nvSpPr>
        <p:spPr bwMode="auto">
          <a:xfrm>
            <a:off x="1908175" y="4221163"/>
            <a:ext cx="431800" cy="433387"/>
          </a:xfrm>
          <a:prstGeom prst="ellipse">
            <a:avLst/>
          </a:prstGeom>
          <a:solidFill>
            <a:schemeClr val="accent1"/>
          </a:solidFill>
          <a:ln w="9525">
            <a:solidFill>
              <a:schemeClr val="tx1"/>
            </a:solidFill>
            <a:round/>
            <a:headEnd/>
            <a:tailEnd/>
          </a:ln>
        </p:spPr>
        <p:txBody>
          <a:bodyPr wrap="none" anchor="ctr"/>
          <a:lstStyle/>
          <a:p>
            <a:endParaRPr lang="hu-HU"/>
          </a:p>
        </p:txBody>
      </p:sp>
      <p:sp>
        <p:nvSpPr>
          <p:cNvPr id="4109" name="Line 12"/>
          <p:cNvSpPr>
            <a:spLocks noChangeShapeType="1"/>
          </p:cNvSpPr>
          <p:nvPr/>
        </p:nvSpPr>
        <p:spPr bwMode="auto">
          <a:xfrm>
            <a:off x="2339975" y="4437063"/>
            <a:ext cx="503238" cy="0"/>
          </a:xfrm>
          <a:prstGeom prst="line">
            <a:avLst/>
          </a:prstGeom>
          <a:noFill/>
          <a:ln w="31750">
            <a:solidFill>
              <a:schemeClr val="tx1"/>
            </a:solidFill>
            <a:round/>
            <a:headEnd/>
            <a:tailEnd/>
          </a:ln>
        </p:spPr>
        <p:txBody>
          <a:bodyPr/>
          <a:lstStyle/>
          <a:p>
            <a:endParaRPr lang="hu-HU"/>
          </a:p>
        </p:txBody>
      </p:sp>
      <p:sp>
        <p:nvSpPr>
          <p:cNvPr id="4110" name="Line 14"/>
          <p:cNvSpPr>
            <a:spLocks noChangeShapeType="1"/>
          </p:cNvSpPr>
          <p:nvPr/>
        </p:nvSpPr>
        <p:spPr bwMode="auto">
          <a:xfrm>
            <a:off x="3276600" y="4437063"/>
            <a:ext cx="431800" cy="0"/>
          </a:xfrm>
          <a:prstGeom prst="line">
            <a:avLst/>
          </a:prstGeom>
          <a:noFill/>
          <a:ln w="9525">
            <a:solidFill>
              <a:schemeClr val="tx1"/>
            </a:solidFill>
            <a:round/>
            <a:headEnd/>
            <a:tailEnd/>
          </a:ln>
        </p:spPr>
        <p:txBody>
          <a:bodyPr/>
          <a:lstStyle/>
          <a:p>
            <a:endParaRPr lang="hu-HU"/>
          </a:p>
        </p:txBody>
      </p:sp>
      <p:sp>
        <p:nvSpPr>
          <p:cNvPr id="4111" name="Line 15"/>
          <p:cNvSpPr>
            <a:spLocks noChangeShapeType="1"/>
          </p:cNvSpPr>
          <p:nvPr/>
        </p:nvSpPr>
        <p:spPr bwMode="auto">
          <a:xfrm>
            <a:off x="3708400" y="3573463"/>
            <a:ext cx="0" cy="863600"/>
          </a:xfrm>
          <a:prstGeom prst="line">
            <a:avLst/>
          </a:prstGeom>
          <a:noFill/>
          <a:ln w="31750">
            <a:solidFill>
              <a:schemeClr val="tx1"/>
            </a:solidFill>
            <a:round/>
            <a:headEnd/>
            <a:tailEnd/>
          </a:ln>
        </p:spPr>
        <p:txBody>
          <a:bodyPr/>
          <a:lstStyle/>
          <a:p>
            <a:endParaRPr lang="hu-HU"/>
          </a:p>
        </p:txBody>
      </p:sp>
      <p:sp>
        <p:nvSpPr>
          <p:cNvPr id="4112" name="Line 16"/>
          <p:cNvSpPr>
            <a:spLocks noChangeShapeType="1"/>
          </p:cNvSpPr>
          <p:nvPr/>
        </p:nvSpPr>
        <p:spPr bwMode="auto">
          <a:xfrm>
            <a:off x="1116013" y="4437063"/>
            <a:ext cx="0" cy="863600"/>
          </a:xfrm>
          <a:prstGeom prst="line">
            <a:avLst/>
          </a:prstGeom>
          <a:noFill/>
          <a:ln w="31750">
            <a:solidFill>
              <a:schemeClr val="tx1"/>
            </a:solidFill>
            <a:round/>
            <a:headEnd/>
            <a:tailEnd/>
          </a:ln>
        </p:spPr>
        <p:txBody>
          <a:bodyPr/>
          <a:lstStyle/>
          <a:p>
            <a:endParaRPr lang="hu-HU"/>
          </a:p>
        </p:txBody>
      </p:sp>
      <p:sp>
        <p:nvSpPr>
          <p:cNvPr id="4113" name="Line 17"/>
          <p:cNvSpPr>
            <a:spLocks noChangeShapeType="1"/>
          </p:cNvSpPr>
          <p:nvPr/>
        </p:nvSpPr>
        <p:spPr bwMode="auto">
          <a:xfrm>
            <a:off x="3708400" y="4437063"/>
            <a:ext cx="0" cy="863600"/>
          </a:xfrm>
          <a:prstGeom prst="line">
            <a:avLst/>
          </a:prstGeom>
          <a:noFill/>
          <a:ln w="31750">
            <a:solidFill>
              <a:schemeClr val="tx1"/>
            </a:solidFill>
            <a:round/>
            <a:headEnd/>
            <a:tailEnd/>
          </a:ln>
        </p:spPr>
        <p:txBody>
          <a:bodyPr/>
          <a:lstStyle/>
          <a:p>
            <a:endParaRPr lang="hu-HU"/>
          </a:p>
        </p:txBody>
      </p:sp>
      <p:sp>
        <p:nvSpPr>
          <p:cNvPr id="4114" name="Line 18"/>
          <p:cNvSpPr>
            <a:spLocks noChangeShapeType="1"/>
          </p:cNvSpPr>
          <p:nvPr/>
        </p:nvSpPr>
        <p:spPr bwMode="auto">
          <a:xfrm>
            <a:off x="1116013" y="5300663"/>
            <a:ext cx="935037" cy="0"/>
          </a:xfrm>
          <a:prstGeom prst="line">
            <a:avLst/>
          </a:prstGeom>
          <a:noFill/>
          <a:ln w="31750">
            <a:solidFill>
              <a:schemeClr val="tx1"/>
            </a:solidFill>
            <a:round/>
            <a:headEnd/>
            <a:tailEnd/>
          </a:ln>
        </p:spPr>
        <p:txBody>
          <a:bodyPr/>
          <a:lstStyle/>
          <a:p>
            <a:endParaRPr lang="hu-HU"/>
          </a:p>
        </p:txBody>
      </p:sp>
      <p:sp>
        <p:nvSpPr>
          <p:cNvPr id="4115" name="Line 19"/>
          <p:cNvSpPr>
            <a:spLocks noChangeShapeType="1"/>
          </p:cNvSpPr>
          <p:nvPr/>
        </p:nvSpPr>
        <p:spPr bwMode="auto">
          <a:xfrm>
            <a:off x="2051050" y="5229225"/>
            <a:ext cx="0" cy="144463"/>
          </a:xfrm>
          <a:prstGeom prst="line">
            <a:avLst/>
          </a:prstGeom>
          <a:noFill/>
          <a:ln w="34925">
            <a:solidFill>
              <a:schemeClr val="tx1"/>
            </a:solidFill>
            <a:round/>
            <a:headEnd/>
            <a:tailEnd/>
          </a:ln>
        </p:spPr>
        <p:txBody>
          <a:bodyPr/>
          <a:lstStyle/>
          <a:p>
            <a:endParaRPr lang="hu-HU"/>
          </a:p>
        </p:txBody>
      </p:sp>
      <p:sp>
        <p:nvSpPr>
          <p:cNvPr id="4116" name="Line 20"/>
          <p:cNvSpPr>
            <a:spLocks noChangeShapeType="1"/>
          </p:cNvSpPr>
          <p:nvPr/>
        </p:nvSpPr>
        <p:spPr bwMode="auto">
          <a:xfrm>
            <a:off x="2124075" y="5084763"/>
            <a:ext cx="0" cy="431800"/>
          </a:xfrm>
          <a:prstGeom prst="line">
            <a:avLst/>
          </a:prstGeom>
          <a:noFill/>
          <a:ln w="25400">
            <a:solidFill>
              <a:schemeClr val="tx1"/>
            </a:solidFill>
            <a:round/>
            <a:headEnd/>
            <a:tailEnd/>
          </a:ln>
        </p:spPr>
        <p:txBody>
          <a:bodyPr/>
          <a:lstStyle/>
          <a:p>
            <a:endParaRPr lang="hu-HU"/>
          </a:p>
        </p:txBody>
      </p:sp>
      <p:sp>
        <p:nvSpPr>
          <p:cNvPr id="4117" name="Line 21"/>
          <p:cNvSpPr>
            <a:spLocks noChangeShapeType="1"/>
          </p:cNvSpPr>
          <p:nvPr/>
        </p:nvSpPr>
        <p:spPr bwMode="auto">
          <a:xfrm>
            <a:off x="2124075" y="5300663"/>
            <a:ext cx="1584325" cy="0"/>
          </a:xfrm>
          <a:prstGeom prst="line">
            <a:avLst/>
          </a:prstGeom>
          <a:noFill/>
          <a:ln w="31750">
            <a:solidFill>
              <a:schemeClr val="tx1"/>
            </a:solidFill>
            <a:round/>
            <a:headEnd/>
            <a:tailEnd/>
          </a:ln>
        </p:spPr>
        <p:txBody>
          <a:bodyPr/>
          <a:lstStyle/>
          <a:p>
            <a:endParaRPr lang="hu-HU"/>
          </a:p>
        </p:txBody>
      </p:sp>
      <p:sp>
        <p:nvSpPr>
          <p:cNvPr id="4118" name="Line 22"/>
          <p:cNvSpPr>
            <a:spLocks noChangeShapeType="1"/>
          </p:cNvSpPr>
          <p:nvPr/>
        </p:nvSpPr>
        <p:spPr bwMode="auto">
          <a:xfrm>
            <a:off x="2843213" y="3573463"/>
            <a:ext cx="433387" cy="0"/>
          </a:xfrm>
          <a:prstGeom prst="line">
            <a:avLst/>
          </a:prstGeom>
          <a:noFill/>
          <a:ln w="31750">
            <a:solidFill>
              <a:schemeClr val="tx1"/>
            </a:solidFill>
            <a:round/>
            <a:headEnd/>
            <a:tailEnd/>
          </a:ln>
        </p:spPr>
        <p:txBody>
          <a:bodyPr/>
          <a:lstStyle/>
          <a:p>
            <a:endParaRPr lang="hu-HU"/>
          </a:p>
        </p:txBody>
      </p:sp>
      <p:sp>
        <p:nvSpPr>
          <p:cNvPr id="4119" name="Line 24"/>
          <p:cNvSpPr>
            <a:spLocks noChangeShapeType="1"/>
          </p:cNvSpPr>
          <p:nvPr/>
        </p:nvSpPr>
        <p:spPr bwMode="auto">
          <a:xfrm>
            <a:off x="2843213" y="4437063"/>
            <a:ext cx="0" cy="0"/>
          </a:xfrm>
          <a:prstGeom prst="line">
            <a:avLst/>
          </a:prstGeom>
          <a:noFill/>
          <a:ln w="9525">
            <a:solidFill>
              <a:schemeClr val="tx1"/>
            </a:solidFill>
            <a:round/>
            <a:headEnd/>
            <a:tailEnd/>
          </a:ln>
        </p:spPr>
        <p:txBody>
          <a:bodyPr/>
          <a:lstStyle/>
          <a:p>
            <a:endParaRPr lang="hu-HU"/>
          </a:p>
        </p:txBody>
      </p:sp>
      <p:sp>
        <p:nvSpPr>
          <p:cNvPr id="4120" name="Line 25"/>
          <p:cNvSpPr>
            <a:spLocks noChangeShapeType="1"/>
          </p:cNvSpPr>
          <p:nvPr/>
        </p:nvSpPr>
        <p:spPr bwMode="auto">
          <a:xfrm>
            <a:off x="2843213" y="4437063"/>
            <a:ext cx="433387" cy="0"/>
          </a:xfrm>
          <a:prstGeom prst="line">
            <a:avLst/>
          </a:prstGeom>
          <a:noFill/>
          <a:ln w="9525">
            <a:solidFill>
              <a:schemeClr val="tx1"/>
            </a:solidFill>
            <a:round/>
            <a:headEnd/>
            <a:tailEnd/>
          </a:ln>
        </p:spPr>
        <p:txBody>
          <a:bodyPr/>
          <a:lstStyle/>
          <a:p>
            <a:endParaRPr lang="hu-HU"/>
          </a:p>
        </p:txBody>
      </p:sp>
      <p:sp>
        <p:nvSpPr>
          <p:cNvPr id="4121" name="Line 26"/>
          <p:cNvSpPr>
            <a:spLocks noChangeShapeType="1"/>
          </p:cNvSpPr>
          <p:nvPr/>
        </p:nvSpPr>
        <p:spPr bwMode="auto">
          <a:xfrm>
            <a:off x="1979613" y="3429000"/>
            <a:ext cx="288925" cy="287338"/>
          </a:xfrm>
          <a:prstGeom prst="line">
            <a:avLst/>
          </a:prstGeom>
          <a:noFill/>
          <a:ln w="9525">
            <a:solidFill>
              <a:schemeClr val="tx1"/>
            </a:solidFill>
            <a:round/>
            <a:headEnd/>
            <a:tailEnd/>
          </a:ln>
        </p:spPr>
        <p:txBody>
          <a:bodyPr/>
          <a:lstStyle/>
          <a:p>
            <a:endParaRPr lang="hu-HU"/>
          </a:p>
        </p:txBody>
      </p:sp>
      <p:sp>
        <p:nvSpPr>
          <p:cNvPr id="4122" name="Line 27"/>
          <p:cNvSpPr>
            <a:spLocks noChangeShapeType="1"/>
          </p:cNvSpPr>
          <p:nvPr/>
        </p:nvSpPr>
        <p:spPr bwMode="auto">
          <a:xfrm>
            <a:off x="1979613" y="4292600"/>
            <a:ext cx="288925" cy="287338"/>
          </a:xfrm>
          <a:prstGeom prst="line">
            <a:avLst/>
          </a:prstGeom>
          <a:noFill/>
          <a:ln w="9525">
            <a:solidFill>
              <a:schemeClr val="tx1"/>
            </a:solidFill>
            <a:round/>
            <a:headEnd/>
            <a:tailEnd/>
          </a:ln>
        </p:spPr>
        <p:txBody>
          <a:bodyPr/>
          <a:lstStyle/>
          <a:p>
            <a:endParaRPr lang="hu-HU"/>
          </a:p>
        </p:txBody>
      </p:sp>
      <p:sp>
        <p:nvSpPr>
          <p:cNvPr id="4123" name="Line 28"/>
          <p:cNvSpPr>
            <a:spLocks noChangeShapeType="1"/>
          </p:cNvSpPr>
          <p:nvPr/>
        </p:nvSpPr>
        <p:spPr bwMode="auto">
          <a:xfrm flipH="1">
            <a:off x="1979613" y="3429000"/>
            <a:ext cx="288925" cy="287338"/>
          </a:xfrm>
          <a:prstGeom prst="line">
            <a:avLst/>
          </a:prstGeom>
          <a:noFill/>
          <a:ln w="9525">
            <a:solidFill>
              <a:schemeClr val="tx1"/>
            </a:solidFill>
            <a:round/>
            <a:headEnd/>
            <a:tailEnd/>
          </a:ln>
        </p:spPr>
        <p:txBody>
          <a:bodyPr/>
          <a:lstStyle/>
          <a:p>
            <a:endParaRPr lang="hu-HU"/>
          </a:p>
        </p:txBody>
      </p:sp>
      <p:sp>
        <p:nvSpPr>
          <p:cNvPr id="4124" name="Line 29"/>
          <p:cNvSpPr>
            <a:spLocks noChangeShapeType="1"/>
          </p:cNvSpPr>
          <p:nvPr/>
        </p:nvSpPr>
        <p:spPr bwMode="auto">
          <a:xfrm flipH="1">
            <a:off x="1979613" y="4292600"/>
            <a:ext cx="288925" cy="287338"/>
          </a:xfrm>
          <a:prstGeom prst="line">
            <a:avLst/>
          </a:prstGeom>
          <a:noFill/>
          <a:ln w="9525">
            <a:solidFill>
              <a:schemeClr val="tx1"/>
            </a:solidFill>
            <a:round/>
            <a:headEnd/>
            <a:tailEnd/>
          </a:ln>
        </p:spPr>
        <p:txBody>
          <a:bodyPr/>
          <a:lstStyle/>
          <a:p>
            <a:endParaRPr lang="hu-HU"/>
          </a:p>
        </p:txBody>
      </p:sp>
      <p:sp>
        <p:nvSpPr>
          <p:cNvPr id="4125" name="Rectangle 35"/>
          <p:cNvSpPr>
            <a:spLocks noChangeArrowheads="1"/>
          </p:cNvSpPr>
          <p:nvPr/>
        </p:nvSpPr>
        <p:spPr bwMode="auto">
          <a:xfrm>
            <a:off x="0" y="3333750"/>
            <a:ext cx="9144000" cy="0"/>
          </a:xfrm>
          <a:prstGeom prst="rect">
            <a:avLst/>
          </a:prstGeom>
          <a:noFill/>
          <a:ln w="9525">
            <a:noFill/>
            <a:miter lim="800000"/>
            <a:headEnd/>
            <a:tailEnd/>
          </a:ln>
        </p:spPr>
        <p:txBody>
          <a:bodyPr wrap="none" anchor="ctr">
            <a:spAutoFit/>
          </a:bodyPr>
          <a:lstStyle/>
          <a:p>
            <a:endParaRPr lang="hu-HU"/>
          </a:p>
        </p:txBody>
      </p:sp>
      <p:graphicFrame>
        <p:nvGraphicFramePr>
          <p:cNvPr id="4098" name="Object 34"/>
          <p:cNvGraphicFramePr>
            <a:graphicFrameLocks noChangeAspect="1"/>
          </p:cNvGraphicFramePr>
          <p:nvPr/>
        </p:nvGraphicFramePr>
        <p:xfrm>
          <a:off x="3635375" y="4365625"/>
          <a:ext cx="190500" cy="190500"/>
        </p:xfrm>
        <a:graphic>
          <a:graphicData uri="http://schemas.openxmlformats.org/presentationml/2006/ole">
            <p:oleObj spid="_x0000_s4098" name="Egyenlet" r:id="rId4" imgW="190417" imgH="190417" progId="Equation.3">
              <p:embed/>
            </p:oleObj>
          </a:graphicData>
        </a:graphic>
      </p:graphicFrame>
      <p:sp>
        <p:nvSpPr>
          <p:cNvPr id="4126" name="Rectangle 37"/>
          <p:cNvSpPr>
            <a:spLocks noChangeArrowheads="1"/>
          </p:cNvSpPr>
          <p:nvPr/>
        </p:nvSpPr>
        <p:spPr bwMode="auto">
          <a:xfrm>
            <a:off x="0" y="3333750"/>
            <a:ext cx="9144000" cy="0"/>
          </a:xfrm>
          <a:prstGeom prst="rect">
            <a:avLst/>
          </a:prstGeom>
          <a:noFill/>
          <a:ln w="9525">
            <a:noFill/>
            <a:miter lim="800000"/>
            <a:headEnd/>
            <a:tailEnd/>
          </a:ln>
        </p:spPr>
        <p:txBody>
          <a:bodyPr wrap="none" anchor="ctr">
            <a:spAutoFit/>
          </a:bodyPr>
          <a:lstStyle/>
          <a:p>
            <a:endParaRPr lang="hu-HU"/>
          </a:p>
        </p:txBody>
      </p:sp>
      <p:graphicFrame>
        <p:nvGraphicFramePr>
          <p:cNvPr id="4099" name="Object 36"/>
          <p:cNvGraphicFramePr>
            <a:graphicFrameLocks noChangeAspect="1"/>
          </p:cNvGraphicFramePr>
          <p:nvPr/>
        </p:nvGraphicFramePr>
        <p:xfrm>
          <a:off x="1042988" y="4365625"/>
          <a:ext cx="190500" cy="190500"/>
        </p:xfrm>
        <a:graphic>
          <a:graphicData uri="http://schemas.openxmlformats.org/presentationml/2006/ole">
            <p:oleObj spid="_x0000_s4099" name="Egyenlet" r:id="rId5" imgW="190417" imgH="190417" progId="Equation.3">
              <p:embed/>
            </p:oleObj>
          </a:graphicData>
        </a:graphic>
      </p:graphicFrame>
      <p:sp>
        <p:nvSpPr>
          <p:cNvPr id="4127" name="Text Box 38"/>
          <p:cNvSpPr txBox="1">
            <a:spLocks noChangeArrowheads="1"/>
          </p:cNvSpPr>
          <p:nvPr/>
        </p:nvSpPr>
        <p:spPr bwMode="auto">
          <a:xfrm>
            <a:off x="1763713" y="5300663"/>
            <a:ext cx="215900" cy="366712"/>
          </a:xfrm>
          <a:prstGeom prst="rect">
            <a:avLst/>
          </a:prstGeom>
          <a:noFill/>
          <a:ln w="9525">
            <a:noFill/>
            <a:miter lim="800000"/>
            <a:headEnd/>
            <a:tailEnd/>
          </a:ln>
        </p:spPr>
        <p:txBody>
          <a:bodyPr>
            <a:spAutoFit/>
          </a:bodyPr>
          <a:lstStyle/>
          <a:p>
            <a:pPr>
              <a:spcBef>
                <a:spcPct val="50000"/>
              </a:spcBef>
            </a:pPr>
            <a:r>
              <a:rPr lang="hu-HU" sz="1800"/>
              <a:t>+</a:t>
            </a:r>
          </a:p>
        </p:txBody>
      </p:sp>
      <p:sp>
        <p:nvSpPr>
          <p:cNvPr id="4128" name="Text Box 39"/>
          <p:cNvSpPr txBox="1">
            <a:spLocks noChangeArrowheads="1"/>
          </p:cNvSpPr>
          <p:nvPr/>
        </p:nvSpPr>
        <p:spPr bwMode="auto">
          <a:xfrm>
            <a:off x="2124075" y="5300663"/>
            <a:ext cx="360363" cy="366712"/>
          </a:xfrm>
          <a:prstGeom prst="rect">
            <a:avLst/>
          </a:prstGeom>
          <a:noFill/>
          <a:ln w="9525">
            <a:noFill/>
            <a:miter lim="800000"/>
            <a:headEnd/>
            <a:tailEnd/>
          </a:ln>
        </p:spPr>
        <p:txBody>
          <a:bodyPr>
            <a:spAutoFit/>
          </a:bodyPr>
          <a:lstStyle/>
          <a:p>
            <a:pPr>
              <a:spcBef>
                <a:spcPct val="50000"/>
              </a:spcBef>
            </a:pPr>
            <a:r>
              <a:rPr lang="hu-HU" sz="1800"/>
              <a:t>-</a:t>
            </a:r>
          </a:p>
        </p:txBody>
      </p:sp>
      <p:sp>
        <p:nvSpPr>
          <p:cNvPr id="4129" name="Line 41"/>
          <p:cNvSpPr>
            <a:spLocks noChangeShapeType="1"/>
          </p:cNvSpPr>
          <p:nvPr/>
        </p:nvSpPr>
        <p:spPr bwMode="auto">
          <a:xfrm flipH="1">
            <a:off x="2843213" y="4437063"/>
            <a:ext cx="865187" cy="0"/>
          </a:xfrm>
          <a:prstGeom prst="line">
            <a:avLst/>
          </a:prstGeom>
          <a:noFill/>
          <a:ln w="34925">
            <a:solidFill>
              <a:srgbClr val="FF9933"/>
            </a:solidFill>
            <a:round/>
            <a:headEnd/>
            <a:tailEnd type="triangle" w="med" len="med"/>
          </a:ln>
        </p:spPr>
        <p:txBody>
          <a:bodyPr/>
          <a:lstStyle/>
          <a:p>
            <a:endParaRPr lang="hu-HU"/>
          </a:p>
        </p:txBody>
      </p:sp>
      <p:sp>
        <p:nvSpPr>
          <p:cNvPr id="4130" name="Line 42"/>
          <p:cNvSpPr>
            <a:spLocks noChangeShapeType="1"/>
          </p:cNvSpPr>
          <p:nvPr/>
        </p:nvSpPr>
        <p:spPr bwMode="auto">
          <a:xfrm flipV="1">
            <a:off x="3708400" y="3789363"/>
            <a:ext cx="0" cy="647700"/>
          </a:xfrm>
          <a:prstGeom prst="line">
            <a:avLst/>
          </a:prstGeom>
          <a:noFill/>
          <a:ln w="34925">
            <a:solidFill>
              <a:srgbClr val="FF9933"/>
            </a:solidFill>
            <a:round/>
            <a:headEnd/>
            <a:tailEnd type="triangle" w="med" len="med"/>
          </a:ln>
        </p:spPr>
        <p:txBody>
          <a:bodyPr/>
          <a:lstStyle/>
          <a:p>
            <a:endParaRPr lang="hu-HU"/>
          </a:p>
        </p:txBody>
      </p:sp>
      <p:sp>
        <p:nvSpPr>
          <p:cNvPr id="4131" name="Line 43"/>
          <p:cNvSpPr>
            <a:spLocks noChangeShapeType="1"/>
          </p:cNvSpPr>
          <p:nvPr/>
        </p:nvSpPr>
        <p:spPr bwMode="auto">
          <a:xfrm flipV="1">
            <a:off x="3708400" y="4437063"/>
            <a:ext cx="0" cy="720725"/>
          </a:xfrm>
          <a:prstGeom prst="line">
            <a:avLst/>
          </a:prstGeom>
          <a:noFill/>
          <a:ln w="38100">
            <a:solidFill>
              <a:srgbClr val="FF9933"/>
            </a:solidFill>
            <a:round/>
            <a:headEnd/>
            <a:tailEnd type="triangle" w="med" len="med"/>
          </a:ln>
        </p:spPr>
        <p:txBody>
          <a:bodyPr/>
          <a:lstStyle/>
          <a:p>
            <a:endParaRPr lang="hu-HU"/>
          </a:p>
        </p:txBody>
      </p:sp>
      <p:sp>
        <p:nvSpPr>
          <p:cNvPr id="4132" name="Text Box 44"/>
          <p:cNvSpPr txBox="1">
            <a:spLocks noChangeArrowheads="1"/>
          </p:cNvSpPr>
          <p:nvPr/>
        </p:nvSpPr>
        <p:spPr bwMode="auto">
          <a:xfrm>
            <a:off x="3779838" y="4652963"/>
            <a:ext cx="431800" cy="519112"/>
          </a:xfrm>
          <a:prstGeom prst="rect">
            <a:avLst/>
          </a:prstGeom>
          <a:noFill/>
          <a:ln w="9525">
            <a:noFill/>
            <a:miter lim="800000"/>
            <a:headEnd/>
            <a:tailEnd/>
          </a:ln>
        </p:spPr>
        <p:txBody>
          <a:bodyPr>
            <a:spAutoFit/>
          </a:bodyPr>
          <a:lstStyle/>
          <a:p>
            <a:pPr>
              <a:spcBef>
                <a:spcPct val="50000"/>
              </a:spcBef>
            </a:pPr>
            <a:r>
              <a:rPr lang="hu-HU" b="1" i="1">
                <a:latin typeface="Times New Roman" pitchFamily="18" charset="0"/>
              </a:rPr>
              <a:t>I</a:t>
            </a:r>
          </a:p>
        </p:txBody>
      </p:sp>
      <p:sp>
        <p:nvSpPr>
          <p:cNvPr id="4133" name="Text Box 46"/>
          <p:cNvSpPr txBox="1">
            <a:spLocks noChangeArrowheads="1"/>
          </p:cNvSpPr>
          <p:nvPr/>
        </p:nvSpPr>
        <p:spPr bwMode="auto">
          <a:xfrm>
            <a:off x="3779838" y="3860800"/>
            <a:ext cx="431800" cy="519113"/>
          </a:xfrm>
          <a:prstGeom prst="rect">
            <a:avLst/>
          </a:prstGeom>
          <a:noFill/>
          <a:ln w="9525">
            <a:noFill/>
            <a:miter lim="800000"/>
            <a:headEnd/>
            <a:tailEnd/>
          </a:ln>
        </p:spPr>
        <p:txBody>
          <a:bodyPr>
            <a:spAutoFit/>
          </a:bodyPr>
          <a:lstStyle/>
          <a:p>
            <a:pPr>
              <a:spcBef>
                <a:spcPct val="50000"/>
              </a:spcBef>
            </a:pPr>
            <a:r>
              <a:rPr lang="hu-HU" i="1">
                <a:latin typeface="Times New Roman" pitchFamily="18" charset="0"/>
              </a:rPr>
              <a:t>I</a:t>
            </a:r>
            <a:r>
              <a:rPr lang="hu-HU" i="1" baseline="-25000">
                <a:latin typeface="Times New Roman" pitchFamily="18" charset="0"/>
              </a:rPr>
              <a:t>1</a:t>
            </a:r>
            <a:endParaRPr lang="hu-HU" i="1">
              <a:latin typeface="Times New Roman" pitchFamily="18" charset="0"/>
            </a:endParaRPr>
          </a:p>
        </p:txBody>
      </p:sp>
      <p:sp>
        <p:nvSpPr>
          <p:cNvPr id="4134" name="Text Box 47"/>
          <p:cNvSpPr txBox="1">
            <a:spLocks noChangeArrowheads="1"/>
          </p:cNvSpPr>
          <p:nvPr/>
        </p:nvSpPr>
        <p:spPr bwMode="auto">
          <a:xfrm>
            <a:off x="2987675" y="3860800"/>
            <a:ext cx="576263" cy="519113"/>
          </a:xfrm>
          <a:prstGeom prst="rect">
            <a:avLst/>
          </a:prstGeom>
          <a:noFill/>
          <a:ln w="9525">
            <a:noFill/>
            <a:miter lim="800000"/>
            <a:headEnd/>
            <a:tailEnd/>
          </a:ln>
        </p:spPr>
        <p:txBody>
          <a:bodyPr>
            <a:spAutoFit/>
          </a:bodyPr>
          <a:lstStyle/>
          <a:p>
            <a:pPr>
              <a:spcBef>
                <a:spcPct val="50000"/>
              </a:spcBef>
            </a:pPr>
            <a:r>
              <a:rPr lang="hu-HU" i="1">
                <a:latin typeface="Times New Roman" pitchFamily="18" charset="0"/>
              </a:rPr>
              <a:t>I</a:t>
            </a:r>
            <a:r>
              <a:rPr lang="hu-HU" i="1" baseline="-25000">
                <a:latin typeface="Times New Roman" pitchFamily="18" charset="0"/>
              </a:rPr>
              <a:t>2</a:t>
            </a:r>
            <a:endParaRPr lang="hu-HU" i="1">
              <a:latin typeface="Times New Roman" pitchFamily="18" charset="0"/>
            </a:endParaRPr>
          </a:p>
        </p:txBody>
      </p:sp>
      <p:sp>
        <p:nvSpPr>
          <p:cNvPr id="4135" name="Text Box 48"/>
          <p:cNvSpPr txBox="1">
            <a:spLocks noChangeArrowheads="1"/>
          </p:cNvSpPr>
          <p:nvPr/>
        </p:nvSpPr>
        <p:spPr bwMode="auto">
          <a:xfrm>
            <a:off x="1619250" y="2781300"/>
            <a:ext cx="1152525" cy="519113"/>
          </a:xfrm>
          <a:prstGeom prst="rect">
            <a:avLst/>
          </a:prstGeom>
          <a:noFill/>
          <a:ln w="9525">
            <a:noFill/>
            <a:miter lim="800000"/>
            <a:headEnd/>
            <a:tailEnd/>
          </a:ln>
        </p:spPr>
        <p:txBody>
          <a:bodyPr>
            <a:spAutoFit/>
          </a:bodyPr>
          <a:lstStyle/>
          <a:p>
            <a:pPr>
              <a:spcBef>
                <a:spcPct val="50000"/>
              </a:spcBef>
            </a:pPr>
            <a:r>
              <a:rPr lang="hu-HU" b="1" i="1">
                <a:latin typeface="Times New Roman" pitchFamily="18" charset="0"/>
              </a:rPr>
              <a:t>U</a:t>
            </a:r>
            <a:r>
              <a:rPr lang="hu-HU" b="1" i="1" baseline="-25000">
                <a:latin typeface="Times New Roman" pitchFamily="18" charset="0"/>
              </a:rPr>
              <a:t>1,</a:t>
            </a:r>
            <a:r>
              <a:rPr lang="hu-HU" b="1" i="1">
                <a:latin typeface="Times New Roman" pitchFamily="18" charset="0"/>
              </a:rPr>
              <a:t>R</a:t>
            </a:r>
            <a:r>
              <a:rPr lang="hu-HU" b="1" i="1" baseline="-25000">
                <a:latin typeface="Times New Roman" pitchFamily="18" charset="0"/>
              </a:rPr>
              <a:t>1</a:t>
            </a:r>
            <a:endParaRPr lang="hu-HU" b="1" i="1">
              <a:latin typeface="Times New Roman" pitchFamily="18" charset="0"/>
            </a:endParaRPr>
          </a:p>
        </p:txBody>
      </p:sp>
      <p:sp>
        <p:nvSpPr>
          <p:cNvPr id="4136" name="Text Box 49"/>
          <p:cNvSpPr txBox="1">
            <a:spLocks noChangeArrowheads="1"/>
          </p:cNvSpPr>
          <p:nvPr/>
        </p:nvSpPr>
        <p:spPr bwMode="auto">
          <a:xfrm>
            <a:off x="1042988" y="3789363"/>
            <a:ext cx="1295400" cy="519112"/>
          </a:xfrm>
          <a:prstGeom prst="rect">
            <a:avLst/>
          </a:prstGeom>
          <a:noFill/>
          <a:ln w="9525">
            <a:noFill/>
            <a:miter lim="800000"/>
            <a:headEnd/>
            <a:tailEnd/>
          </a:ln>
        </p:spPr>
        <p:txBody>
          <a:bodyPr>
            <a:spAutoFit/>
          </a:bodyPr>
          <a:lstStyle/>
          <a:p>
            <a:pPr>
              <a:spcBef>
                <a:spcPct val="50000"/>
              </a:spcBef>
            </a:pPr>
            <a:r>
              <a:rPr lang="hu-HU" b="1" i="1">
                <a:latin typeface="Times New Roman" pitchFamily="18" charset="0"/>
              </a:rPr>
              <a:t>U</a:t>
            </a:r>
            <a:r>
              <a:rPr lang="hu-HU" b="1" i="1" baseline="-25000">
                <a:latin typeface="Times New Roman" pitchFamily="18" charset="0"/>
              </a:rPr>
              <a:t>2,</a:t>
            </a:r>
            <a:r>
              <a:rPr lang="hu-HU" b="1" i="1">
                <a:latin typeface="Times New Roman" pitchFamily="18" charset="0"/>
              </a:rPr>
              <a:t>R</a:t>
            </a:r>
            <a:r>
              <a:rPr lang="hu-HU" b="1" i="1" baseline="-25000">
                <a:latin typeface="Times New Roman" pitchFamily="18" charset="0"/>
              </a:rPr>
              <a:t>2</a:t>
            </a:r>
            <a:endParaRPr lang="hu-HU" b="1" i="1">
              <a:latin typeface="Times New Roman" pitchFamily="18" charset="0"/>
            </a:endParaRPr>
          </a:p>
        </p:txBody>
      </p:sp>
      <p:sp>
        <p:nvSpPr>
          <p:cNvPr id="4137" name="Line 50"/>
          <p:cNvSpPr>
            <a:spLocks noChangeShapeType="1"/>
          </p:cNvSpPr>
          <p:nvPr/>
        </p:nvSpPr>
        <p:spPr bwMode="auto">
          <a:xfrm>
            <a:off x="2843213" y="5300663"/>
            <a:ext cx="288925" cy="504825"/>
          </a:xfrm>
          <a:prstGeom prst="line">
            <a:avLst/>
          </a:prstGeom>
          <a:noFill/>
          <a:ln w="9525">
            <a:solidFill>
              <a:schemeClr val="tx1"/>
            </a:solidFill>
            <a:round/>
            <a:headEnd/>
            <a:tailEnd type="triangle" w="med" len="med"/>
          </a:ln>
        </p:spPr>
        <p:txBody>
          <a:bodyPr/>
          <a:lstStyle/>
          <a:p>
            <a:endParaRPr lang="hu-HU"/>
          </a:p>
        </p:txBody>
      </p:sp>
      <p:sp>
        <p:nvSpPr>
          <p:cNvPr id="4138" name="Text Box 51"/>
          <p:cNvSpPr txBox="1">
            <a:spLocks noChangeArrowheads="1"/>
          </p:cNvSpPr>
          <p:nvPr/>
        </p:nvSpPr>
        <p:spPr bwMode="auto">
          <a:xfrm>
            <a:off x="3059113" y="5661025"/>
            <a:ext cx="1582737" cy="519113"/>
          </a:xfrm>
          <a:prstGeom prst="rect">
            <a:avLst/>
          </a:prstGeom>
          <a:noFill/>
          <a:ln w="9525">
            <a:noFill/>
            <a:miter lim="800000"/>
            <a:headEnd/>
            <a:tailEnd/>
          </a:ln>
        </p:spPr>
        <p:txBody>
          <a:bodyPr>
            <a:spAutoFit/>
          </a:bodyPr>
          <a:lstStyle/>
          <a:p>
            <a:pPr>
              <a:spcBef>
                <a:spcPct val="50000"/>
              </a:spcBef>
            </a:pPr>
            <a:r>
              <a:rPr lang="hu-HU" b="1" i="1">
                <a:latin typeface="Times New Roman" pitchFamily="18" charset="0"/>
              </a:rPr>
              <a:t>főág</a:t>
            </a:r>
          </a:p>
        </p:txBody>
      </p:sp>
      <p:sp>
        <p:nvSpPr>
          <p:cNvPr id="4139" name="Line 52"/>
          <p:cNvSpPr>
            <a:spLocks noChangeShapeType="1"/>
          </p:cNvSpPr>
          <p:nvPr/>
        </p:nvSpPr>
        <p:spPr bwMode="auto">
          <a:xfrm flipH="1">
            <a:off x="250825" y="4508500"/>
            <a:ext cx="865188" cy="1441450"/>
          </a:xfrm>
          <a:prstGeom prst="line">
            <a:avLst/>
          </a:prstGeom>
          <a:noFill/>
          <a:ln w="9525">
            <a:solidFill>
              <a:schemeClr val="tx1"/>
            </a:solidFill>
            <a:round/>
            <a:headEnd/>
            <a:tailEnd type="triangle" w="med" len="med"/>
          </a:ln>
        </p:spPr>
        <p:txBody>
          <a:bodyPr/>
          <a:lstStyle/>
          <a:p>
            <a:endParaRPr lang="hu-HU"/>
          </a:p>
        </p:txBody>
      </p:sp>
      <p:sp>
        <p:nvSpPr>
          <p:cNvPr id="4140" name="Text Box 53"/>
          <p:cNvSpPr txBox="1">
            <a:spLocks noChangeArrowheads="1"/>
          </p:cNvSpPr>
          <p:nvPr/>
        </p:nvSpPr>
        <p:spPr bwMode="auto">
          <a:xfrm>
            <a:off x="0" y="5949950"/>
            <a:ext cx="2484438" cy="519113"/>
          </a:xfrm>
          <a:prstGeom prst="rect">
            <a:avLst/>
          </a:prstGeom>
          <a:noFill/>
          <a:ln w="9525">
            <a:noFill/>
            <a:miter lim="800000"/>
            <a:headEnd/>
            <a:tailEnd/>
          </a:ln>
        </p:spPr>
        <p:txBody>
          <a:bodyPr>
            <a:spAutoFit/>
          </a:bodyPr>
          <a:lstStyle/>
          <a:p>
            <a:pPr>
              <a:spcBef>
                <a:spcPct val="50000"/>
              </a:spcBef>
            </a:pPr>
            <a:r>
              <a:rPr lang="hu-HU" b="1" i="1">
                <a:latin typeface="Times New Roman" pitchFamily="18" charset="0"/>
              </a:rPr>
              <a:t>csomópont</a:t>
            </a:r>
          </a:p>
        </p:txBody>
      </p:sp>
      <p:sp>
        <p:nvSpPr>
          <p:cNvPr id="4141" name="Text Box 54"/>
          <p:cNvSpPr txBox="1">
            <a:spLocks noChangeArrowheads="1"/>
          </p:cNvSpPr>
          <p:nvPr/>
        </p:nvSpPr>
        <p:spPr bwMode="auto">
          <a:xfrm>
            <a:off x="1835150" y="5516563"/>
            <a:ext cx="504825" cy="519112"/>
          </a:xfrm>
          <a:prstGeom prst="rect">
            <a:avLst/>
          </a:prstGeom>
          <a:noFill/>
          <a:ln w="9525">
            <a:noFill/>
            <a:miter lim="800000"/>
            <a:headEnd/>
            <a:tailEnd/>
          </a:ln>
        </p:spPr>
        <p:txBody>
          <a:bodyPr>
            <a:spAutoFit/>
          </a:bodyPr>
          <a:lstStyle/>
          <a:p>
            <a:pPr>
              <a:spcBef>
                <a:spcPct val="50000"/>
              </a:spcBef>
            </a:pPr>
            <a:r>
              <a:rPr lang="hu-HU" b="1" i="1">
                <a:latin typeface="Times New Roman" pitchFamily="18" charset="0"/>
              </a:rPr>
              <a:t>U</a:t>
            </a:r>
          </a:p>
        </p:txBody>
      </p:sp>
      <p:sp>
        <p:nvSpPr>
          <p:cNvPr id="4142" name="Text Box 55"/>
          <p:cNvSpPr txBox="1">
            <a:spLocks noChangeArrowheads="1"/>
          </p:cNvSpPr>
          <p:nvPr/>
        </p:nvSpPr>
        <p:spPr bwMode="auto">
          <a:xfrm>
            <a:off x="5219700" y="2924175"/>
            <a:ext cx="3671888" cy="2443163"/>
          </a:xfrm>
          <a:prstGeom prst="rect">
            <a:avLst/>
          </a:prstGeom>
          <a:noFill/>
          <a:ln w="9525">
            <a:noFill/>
            <a:miter lim="800000"/>
            <a:headEnd/>
            <a:tailEnd/>
          </a:ln>
        </p:spPr>
        <p:txBody>
          <a:bodyPr>
            <a:spAutoFit/>
          </a:bodyPr>
          <a:lstStyle/>
          <a:p>
            <a:pPr>
              <a:spcBef>
                <a:spcPct val="50000"/>
              </a:spcBef>
            </a:pPr>
            <a:r>
              <a:rPr lang="hu-HU" b="1" i="1">
                <a:latin typeface="Times New Roman" pitchFamily="18" charset="0"/>
              </a:rPr>
              <a:t>I  =  I</a:t>
            </a:r>
            <a:r>
              <a:rPr lang="hu-HU" b="1" i="1" baseline="-25000">
                <a:latin typeface="Times New Roman" pitchFamily="18" charset="0"/>
              </a:rPr>
              <a:t>1</a:t>
            </a:r>
            <a:r>
              <a:rPr lang="hu-HU" b="1" i="1">
                <a:latin typeface="Times New Roman" pitchFamily="18" charset="0"/>
              </a:rPr>
              <a:t>  +  I</a:t>
            </a:r>
            <a:r>
              <a:rPr lang="hu-HU" b="1" i="1" baseline="-25000">
                <a:latin typeface="Times New Roman" pitchFamily="18" charset="0"/>
              </a:rPr>
              <a:t>2</a:t>
            </a:r>
            <a:r>
              <a:rPr lang="hu-HU" b="1" i="1">
                <a:latin typeface="Times New Roman" pitchFamily="18" charset="0"/>
              </a:rPr>
              <a:t>  + …</a:t>
            </a:r>
          </a:p>
          <a:p>
            <a:pPr>
              <a:spcBef>
                <a:spcPct val="50000"/>
              </a:spcBef>
            </a:pPr>
            <a:r>
              <a:rPr lang="hu-HU" b="1" i="1">
                <a:latin typeface="Times New Roman" pitchFamily="18" charset="0"/>
              </a:rPr>
              <a:t>U = U</a:t>
            </a:r>
            <a:r>
              <a:rPr lang="hu-HU" b="1" i="1" baseline="-25000">
                <a:latin typeface="Times New Roman" pitchFamily="18" charset="0"/>
              </a:rPr>
              <a:t>1</a:t>
            </a:r>
            <a:r>
              <a:rPr lang="hu-HU" b="1" i="1">
                <a:latin typeface="Times New Roman" pitchFamily="18" charset="0"/>
              </a:rPr>
              <a:t> = U</a:t>
            </a:r>
            <a:r>
              <a:rPr lang="hu-HU" b="1" i="1" baseline="-25000">
                <a:latin typeface="Times New Roman" pitchFamily="18" charset="0"/>
              </a:rPr>
              <a:t>2</a:t>
            </a:r>
            <a:r>
              <a:rPr lang="hu-HU" b="1" i="1">
                <a:latin typeface="Times New Roman" pitchFamily="18" charset="0"/>
              </a:rPr>
              <a:t> = …</a:t>
            </a:r>
          </a:p>
          <a:p>
            <a:pPr>
              <a:spcBef>
                <a:spcPct val="50000"/>
              </a:spcBef>
            </a:pPr>
            <a:r>
              <a:rPr lang="hu-HU" b="1" i="1">
                <a:latin typeface="Times New Roman" pitchFamily="18" charset="0"/>
              </a:rPr>
              <a:t>R </a:t>
            </a:r>
            <a:r>
              <a:rPr lang="en-US" b="1" i="1">
                <a:latin typeface="Times New Roman" pitchFamily="18" charset="0"/>
                <a:cs typeface="Arial" charset="0"/>
              </a:rPr>
              <a:t>&lt;</a:t>
            </a:r>
            <a:r>
              <a:rPr lang="hu-HU" b="1" i="1">
                <a:latin typeface="Times New Roman" pitchFamily="18" charset="0"/>
                <a:cs typeface="Arial" charset="0"/>
              </a:rPr>
              <a:t> R</a:t>
            </a:r>
            <a:r>
              <a:rPr lang="hu-HU" b="1" i="1" baseline="-25000">
                <a:latin typeface="Times New Roman" pitchFamily="18" charset="0"/>
                <a:cs typeface="Arial" charset="0"/>
              </a:rPr>
              <a:t>1 , </a:t>
            </a:r>
            <a:r>
              <a:rPr lang="hu-HU" b="1" i="1">
                <a:latin typeface="Times New Roman" pitchFamily="18" charset="0"/>
                <a:cs typeface="Arial" charset="0"/>
              </a:rPr>
              <a:t>R</a:t>
            </a:r>
            <a:r>
              <a:rPr lang="hu-HU" b="1" i="1" baseline="-25000">
                <a:latin typeface="Times New Roman" pitchFamily="18" charset="0"/>
                <a:cs typeface="Arial" charset="0"/>
              </a:rPr>
              <a:t>2, </a:t>
            </a:r>
            <a:r>
              <a:rPr lang="hu-HU" b="1" i="1">
                <a:latin typeface="Times New Roman" pitchFamily="18" charset="0"/>
                <a:cs typeface="Arial" charset="0"/>
              </a:rPr>
              <a:t>…</a:t>
            </a:r>
          </a:p>
          <a:p>
            <a:pPr>
              <a:spcBef>
                <a:spcPct val="50000"/>
              </a:spcBef>
            </a:pPr>
            <a:endParaRPr lang="en-US" b="1" i="1">
              <a:latin typeface="Times New Roman" pitchFamily="18" charset="0"/>
              <a:cs typeface="Arial" charset="0"/>
            </a:endParaRPr>
          </a:p>
        </p:txBody>
      </p:sp>
      <p:sp>
        <p:nvSpPr>
          <p:cNvPr id="4143" name="Rectangle 5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hu-HU"/>
          </a:p>
        </p:txBody>
      </p:sp>
      <p:sp>
        <p:nvSpPr>
          <p:cNvPr id="4144" name="Line 59"/>
          <p:cNvSpPr>
            <a:spLocks noChangeShapeType="1"/>
          </p:cNvSpPr>
          <p:nvPr/>
        </p:nvSpPr>
        <p:spPr bwMode="auto">
          <a:xfrm flipV="1">
            <a:off x="2771775" y="2708275"/>
            <a:ext cx="720725" cy="1728788"/>
          </a:xfrm>
          <a:prstGeom prst="line">
            <a:avLst/>
          </a:prstGeom>
          <a:noFill/>
          <a:ln w="9525">
            <a:solidFill>
              <a:schemeClr val="tx1"/>
            </a:solidFill>
            <a:round/>
            <a:headEnd/>
            <a:tailEnd type="triangle" w="med" len="med"/>
          </a:ln>
        </p:spPr>
        <p:txBody>
          <a:bodyPr/>
          <a:lstStyle/>
          <a:p>
            <a:endParaRPr lang="hu-HU"/>
          </a:p>
        </p:txBody>
      </p:sp>
      <p:sp>
        <p:nvSpPr>
          <p:cNvPr id="4145" name="Line 60"/>
          <p:cNvSpPr>
            <a:spLocks noChangeShapeType="1"/>
          </p:cNvSpPr>
          <p:nvPr/>
        </p:nvSpPr>
        <p:spPr bwMode="auto">
          <a:xfrm flipV="1">
            <a:off x="2627313" y="2708275"/>
            <a:ext cx="865187" cy="865188"/>
          </a:xfrm>
          <a:prstGeom prst="line">
            <a:avLst/>
          </a:prstGeom>
          <a:noFill/>
          <a:ln w="9525">
            <a:solidFill>
              <a:schemeClr val="tx1"/>
            </a:solidFill>
            <a:round/>
            <a:headEnd/>
            <a:tailEnd type="triangle" w="med" len="med"/>
          </a:ln>
        </p:spPr>
        <p:txBody>
          <a:bodyPr/>
          <a:lstStyle/>
          <a:p>
            <a:endParaRPr lang="hu-HU"/>
          </a:p>
        </p:txBody>
      </p:sp>
      <p:sp>
        <p:nvSpPr>
          <p:cNvPr id="4146" name="Text Box 61"/>
          <p:cNvSpPr txBox="1">
            <a:spLocks noChangeArrowheads="1"/>
          </p:cNvSpPr>
          <p:nvPr/>
        </p:nvSpPr>
        <p:spPr bwMode="auto">
          <a:xfrm>
            <a:off x="3348038" y="2276475"/>
            <a:ext cx="3816350" cy="519113"/>
          </a:xfrm>
          <a:prstGeom prst="rect">
            <a:avLst/>
          </a:prstGeom>
          <a:noFill/>
          <a:ln w="9525">
            <a:noFill/>
            <a:miter lim="800000"/>
            <a:headEnd/>
            <a:tailEnd/>
          </a:ln>
        </p:spPr>
        <p:txBody>
          <a:bodyPr>
            <a:spAutoFit/>
          </a:bodyPr>
          <a:lstStyle/>
          <a:p>
            <a:pPr>
              <a:spcBef>
                <a:spcPct val="50000"/>
              </a:spcBef>
            </a:pPr>
            <a:r>
              <a:rPr lang="hu-HU" b="1" i="1">
                <a:latin typeface="Times New Roman" pitchFamily="18" charset="0"/>
              </a:rPr>
              <a:t>mellékágak</a:t>
            </a:r>
          </a:p>
        </p:txBody>
      </p:sp>
      <p:sp>
        <p:nvSpPr>
          <p:cNvPr id="4147" name="Text Box 62"/>
          <p:cNvSpPr txBox="1">
            <a:spLocks noChangeArrowheads="1"/>
          </p:cNvSpPr>
          <p:nvPr/>
        </p:nvSpPr>
        <p:spPr bwMode="auto">
          <a:xfrm>
            <a:off x="4067175" y="5300663"/>
            <a:ext cx="5761038" cy="1160462"/>
          </a:xfrm>
          <a:prstGeom prst="rect">
            <a:avLst/>
          </a:prstGeom>
          <a:noFill/>
          <a:ln w="9525">
            <a:noFill/>
            <a:miter lim="800000"/>
            <a:headEnd/>
            <a:tailEnd/>
          </a:ln>
        </p:spPr>
        <p:txBody>
          <a:bodyPr>
            <a:spAutoFit/>
          </a:bodyPr>
          <a:lstStyle/>
          <a:p>
            <a:pPr>
              <a:spcBef>
                <a:spcPct val="50000"/>
              </a:spcBef>
            </a:pPr>
            <a:r>
              <a:rPr lang="hu-HU" b="1" i="1">
                <a:solidFill>
                  <a:srgbClr val="FF9933"/>
                </a:solidFill>
              </a:rPr>
              <a:t>      </a:t>
            </a:r>
            <a:r>
              <a:rPr lang="hu-HU" b="1" i="1" u="sng">
                <a:solidFill>
                  <a:srgbClr val="FF9933"/>
                </a:solidFill>
                <a:latin typeface="Times New Roman" pitchFamily="18" charset="0"/>
              </a:rPr>
              <a:t>Párhuzamos kapcsolás:</a:t>
            </a:r>
          </a:p>
          <a:p>
            <a:pPr>
              <a:spcBef>
                <a:spcPct val="50000"/>
              </a:spcBef>
            </a:pPr>
            <a:r>
              <a:rPr lang="hu-HU" b="1" i="1">
                <a:solidFill>
                  <a:srgbClr val="FF9933"/>
                </a:solidFill>
                <a:latin typeface="Times New Roman" pitchFamily="18" charset="0"/>
              </a:rPr>
              <a:t>Van elágazás az áramkörben.</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48131" name="Rectangle 3"/>
          <p:cNvSpPr>
            <a:spLocks noGrp="1" noChangeArrowheads="1"/>
          </p:cNvSpPr>
          <p:nvPr>
            <p:ph type="body" idx="1"/>
          </p:nvPr>
        </p:nvSpPr>
        <p:spPr/>
        <p:txBody>
          <a:bodyPr/>
          <a:lstStyle/>
          <a:p>
            <a:pPr algn="ctr" eaLnBrk="1" hangingPunct="1">
              <a:buFontTx/>
              <a:buNone/>
            </a:pPr>
            <a:r>
              <a:rPr lang="hu-HU" b="1" i="1" smtClean="0">
                <a:solidFill>
                  <a:srgbClr val="FF9933"/>
                </a:solidFill>
                <a:latin typeface="Times New Roman" pitchFamily="18" charset="0"/>
              </a:rPr>
              <a:t>Áramforrások</a:t>
            </a:r>
          </a:p>
          <a:p>
            <a:pPr algn="ctr" eaLnBrk="1" hangingPunct="1"/>
            <a:endParaRPr lang="hu-HU" b="1" i="1" smtClean="0">
              <a:solidFill>
                <a:srgbClr val="FF9933"/>
              </a:solidFill>
              <a:latin typeface="Times New Roman" pitchFamily="18" charset="0"/>
            </a:endParaRPr>
          </a:p>
        </p:txBody>
      </p:sp>
      <p:pic>
        <p:nvPicPr>
          <p:cNvPr id="48132" name="Picture 4" descr="fizf0679_desztviz_vezetokepessege"/>
          <p:cNvPicPr>
            <a:picLocks noChangeAspect="1" noChangeArrowheads="1"/>
          </p:cNvPicPr>
          <p:nvPr/>
        </p:nvPicPr>
        <p:blipFill>
          <a:blip r:embed="rId3" cstate="print"/>
          <a:srcRect/>
          <a:stretch>
            <a:fillRect/>
          </a:stretch>
        </p:blipFill>
        <p:spPr bwMode="auto">
          <a:xfrm>
            <a:off x="539750" y="2708275"/>
            <a:ext cx="3829050" cy="3060700"/>
          </a:xfrm>
          <a:prstGeom prst="rect">
            <a:avLst/>
          </a:prstGeom>
          <a:noFill/>
          <a:ln w="9525">
            <a:noFill/>
            <a:miter lim="800000"/>
            <a:headEnd/>
            <a:tailEnd/>
          </a:ln>
        </p:spPr>
      </p:pic>
      <p:pic>
        <p:nvPicPr>
          <p:cNvPr id="48133" name="Picture 5" descr="fizf0680_sos_viz_vezetokepessege"/>
          <p:cNvPicPr>
            <a:picLocks noChangeAspect="1" noChangeArrowheads="1"/>
          </p:cNvPicPr>
          <p:nvPr/>
        </p:nvPicPr>
        <p:blipFill>
          <a:blip r:embed="rId4" cstate="print"/>
          <a:srcRect/>
          <a:stretch>
            <a:fillRect/>
          </a:stretch>
        </p:blipFill>
        <p:spPr bwMode="auto">
          <a:xfrm>
            <a:off x="4787900" y="2708275"/>
            <a:ext cx="3825875" cy="3057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49155" name="Rectangle 3"/>
          <p:cNvSpPr>
            <a:spLocks noGrp="1" noChangeArrowheads="1"/>
          </p:cNvSpPr>
          <p:nvPr>
            <p:ph type="body" idx="1"/>
          </p:nvPr>
        </p:nvSpPr>
        <p:spPr>
          <a:xfrm>
            <a:off x="468313" y="1196975"/>
            <a:ext cx="8229600" cy="4525963"/>
          </a:xfrm>
        </p:spPr>
        <p:txBody>
          <a:bodyPr/>
          <a:lstStyle/>
          <a:p>
            <a:pPr algn="ctr" eaLnBrk="1" hangingPunct="1">
              <a:buFontTx/>
              <a:buNone/>
            </a:pPr>
            <a:r>
              <a:rPr lang="hu-HU" b="1" i="1" smtClean="0">
                <a:solidFill>
                  <a:srgbClr val="FF9933"/>
                </a:solidFill>
                <a:latin typeface="Times New Roman" pitchFamily="18" charset="0"/>
              </a:rPr>
              <a:t>Áramforrások</a:t>
            </a:r>
          </a:p>
        </p:txBody>
      </p:sp>
      <p:pic>
        <p:nvPicPr>
          <p:cNvPr id="49156" name="Picture 4" descr="fizf0117"/>
          <p:cNvPicPr>
            <a:picLocks noChangeAspect="1" noChangeArrowheads="1"/>
          </p:cNvPicPr>
          <p:nvPr/>
        </p:nvPicPr>
        <p:blipFill>
          <a:blip r:embed="rId3" cstate="print"/>
          <a:srcRect/>
          <a:stretch>
            <a:fillRect/>
          </a:stretch>
        </p:blipFill>
        <p:spPr bwMode="auto">
          <a:xfrm>
            <a:off x="323850" y="1268413"/>
            <a:ext cx="2317750" cy="2900362"/>
          </a:xfrm>
          <a:prstGeom prst="rect">
            <a:avLst/>
          </a:prstGeom>
          <a:noFill/>
          <a:ln w="9525">
            <a:noFill/>
            <a:miter lim="800000"/>
            <a:headEnd/>
            <a:tailEnd/>
          </a:ln>
        </p:spPr>
      </p:pic>
      <p:pic>
        <p:nvPicPr>
          <p:cNvPr id="49157" name="Picture 5" descr="fizf0139"/>
          <p:cNvPicPr>
            <a:picLocks noChangeAspect="1" noChangeArrowheads="1"/>
          </p:cNvPicPr>
          <p:nvPr/>
        </p:nvPicPr>
        <p:blipFill>
          <a:blip r:embed="rId4" cstate="print"/>
          <a:srcRect/>
          <a:stretch>
            <a:fillRect/>
          </a:stretch>
        </p:blipFill>
        <p:spPr bwMode="auto">
          <a:xfrm>
            <a:off x="5541963" y="1700213"/>
            <a:ext cx="3602037" cy="2876550"/>
          </a:xfrm>
          <a:prstGeom prst="rect">
            <a:avLst/>
          </a:prstGeom>
          <a:noFill/>
          <a:ln w="9525">
            <a:noFill/>
            <a:miter lim="800000"/>
            <a:headEnd/>
            <a:tailEnd/>
          </a:ln>
        </p:spPr>
      </p:pic>
      <p:pic>
        <p:nvPicPr>
          <p:cNvPr id="49158" name="Picture 6" descr="fizf0137"/>
          <p:cNvPicPr>
            <a:picLocks noChangeAspect="1" noChangeArrowheads="1"/>
          </p:cNvPicPr>
          <p:nvPr/>
        </p:nvPicPr>
        <p:blipFill>
          <a:blip r:embed="rId5" cstate="print"/>
          <a:srcRect/>
          <a:stretch>
            <a:fillRect/>
          </a:stretch>
        </p:blipFill>
        <p:spPr bwMode="auto">
          <a:xfrm>
            <a:off x="2339975" y="3789363"/>
            <a:ext cx="3375025" cy="2697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hu-HU" b="1" i="1" smtClean="0">
                <a:solidFill>
                  <a:srgbClr val="FF9933"/>
                </a:solidFill>
                <a:latin typeface="Times New Roman" pitchFamily="18" charset="0"/>
              </a:rPr>
              <a:t>MÁGNESEK</a:t>
            </a:r>
          </a:p>
        </p:txBody>
      </p:sp>
      <p:sp>
        <p:nvSpPr>
          <p:cNvPr id="50179" name="Rectangle 3"/>
          <p:cNvSpPr>
            <a:spLocks noGrp="1" noChangeArrowheads="1"/>
          </p:cNvSpPr>
          <p:nvPr>
            <p:ph type="body" idx="1"/>
          </p:nvPr>
        </p:nvSpPr>
        <p:spPr/>
        <p:txBody>
          <a:bodyPr/>
          <a:lstStyle/>
          <a:p>
            <a:pPr algn="ctr" eaLnBrk="1" hangingPunct="1">
              <a:buFontTx/>
              <a:buNone/>
            </a:pPr>
            <a:r>
              <a:rPr lang="hu-HU" b="1" i="1" smtClean="0">
                <a:solidFill>
                  <a:srgbClr val="FF9933"/>
                </a:solidFill>
                <a:latin typeface="Times New Roman" pitchFamily="18" charset="0"/>
              </a:rPr>
              <a:t>Alkalmazási lehetőségek:</a:t>
            </a:r>
          </a:p>
        </p:txBody>
      </p:sp>
      <p:pic>
        <p:nvPicPr>
          <p:cNvPr id="50180" name="Picture 5" descr="snapshot_small">
            <a:hlinkClick r:id="rId3"/>
          </p:cNvPr>
          <p:cNvPicPr>
            <a:picLocks noChangeAspect="1" noChangeArrowheads="1"/>
          </p:cNvPicPr>
          <p:nvPr/>
        </p:nvPicPr>
        <p:blipFill>
          <a:blip r:embed="rId4" cstate="print"/>
          <a:srcRect/>
          <a:stretch>
            <a:fillRect/>
          </a:stretch>
        </p:blipFill>
        <p:spPr bwMode="auto">
          <a:xfrm>
            <a:off x="755650" y="2565400"/>
            <a:ext cx="2224088" cy="2224088"/>
          </a:xfrm>
          <a:prstGeom prst="rect">
            <a:avLst/>
          </a:prstGeom>
          <a:noFill/>
          <a:ln w="9525">
            <a:noFill/>
            <a:miter lim="800000"/>
            <a:headEnd/>
            <a:tailEnd/>
          </a:ln>
        </p:spPr>
      </p:pic>
      <p:pic>
        <p:nvPicPr>
          <p:cNvPr id="50181" name="Picture 13" descr="750z0086n_500m">
            <a:hlinkClick r:id="rId5"/>
          </p:cNvPr>
          <p:cNvPicPr>
            <a:picLocks noChangeAspect="1" noChangeArrowheads="1"/>
          </p:cNvPicPr>
          <p:nvPr/>
        </p:nvPicPr>
        <p:blipFill>
          <a:blip r:embed="rId6" cstate="print"/>
          <a:srcRect/>
          <a:stretch>
            <a:fillRect/>
          </a:stretch>
        </p:blipFill>
        <p:spPr bwMode="auto">
          <a:xfrm>
            <a:off x="1547813" y="5013325"/>
            <a:ext cx="1997075" cy="1503363"/>
          </a:xfrm>
          <a:prstGeom prst="rect">
            <a:avLst/>
          </a:prstGeom>
          <a:noFill/>
          <a:ln w="9525">
            <a:noFill/>
            <a:miter lim="800000"/>
            <a:headEnd/>
            <a:tailEnd/>
          </a:ln>
        </p:spPr>
      </p:pic>
      <p:pic>
        <p:nvPicPr>
          <p:cNvPr id="50182" name="Picture 22" descr="fmg">
            <a:hlinkClick r:id="rId7"/>
          </p:cNvPr>
          <p:cNvPicPr>
            <a:picLocks noChangeAspect="1" noChangeArrowheads="1"/>
          </p:cNvPicPr>
          <p:nvPr/>
        </p:nvPicPr>
        <p:blipFill>
          <a:blip r:embed="rId8" cstate="print"/>
          <a:srcRect/>
          <a:stretch>
            <a:fillRect/>
          </a:stretch>
        </p:blipFill>
        <p:spPr bwMode="auto">
          <a:xfrm>
            <a:off x="4067175" y="2708275"/>
            <a:ext cx="2133600" cy="1927225"/>
          </a:xfrm>
          <a:prstGeom prst="rect">
            <a:avLst/>
          </a:prstGeom>
          <a:noFill/>
          <a:ln w="9525">
            <a:noFill/>
            <a:miter lim="800000"/>
            <a:headEnd/>
            <a:tailEnd/>
          </a:ln>
        </p:spPr>
      </p:pic>
      <p:pic>
        <p:nvPicPr>
          <p:cNvPr id="50183" name="Picture 24" descr="fizf0161">
            <a:hlinkClick r:id="rId9"/>
          </p:cNvPr>
          <p:cNvPicPr>
            <a:picLocks noChangeAspect="1" noChangeArrowheads="1"/>
          </p:cNvPicPr>
          <p:nvPr/>
        </p:nvPicPr>
        <p:blipFill>
          <a:blip r:embed="rId10" cstate="print"/>
          <a:srcRect/>
          <a:stretch>
            <a:fillRect/>
          </a:stretch>
        </p:blipFill>
        <p:spPr bwMode="auto">
          <a:xfrm>
            <a:off x="7164388" y="2708275"/>
            <a:ext cx="1508125" cy="1884363"/>
          </a:xfrm>
          <a:prstGeom prst="rect">
            <a:avLst/>
          </a:prstGeom>
          <a:noFill/>
          <a:ln w="9525">
            <a:noFill/>
            <a:miter lim="800000"/>
            <a:headEnd/>
            <a:tailEnd/>
          </a:ln>
        </p:spPr>
      </p:pic>
      <p:pic>
        <p:nvPicPr>
          <p:cNvPr id="50184" name="Picture 26" descr="feladatok_img_2">
            <a:hlinkClick r:id="rId11"/>
          </p:cNvPr>
          <p:cNvPicPr>
            <a:picLocks noChangeAspect="1" noChangeArrowheads="1"/>
          </p:cNvPicPr>
          <p:nvPr/>
        </p:nvPicPr>
        <p:blipFill>
          <a:blip r:embed="rId12" cstate="print"/>
          <a:srcRect/>
          <a:stretch>
            <a:fillRect/>
          </a:stretch>
        </p:blipFill>
        <p:spPr bwMode="auto">
          <a:xfrm>
            <a:off x="5292725" y="4941888"/>
            <a:ext cx="2613025" cy="1489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hu-HU" b="1" i="1" smtClean="0">
                <a:solidFill>
                  <a:srgbClr val="FF9933"/>
                </a:solidFill>
                <a:latin typeface="Times New Roman" pitchFamily="18" charset="0"/>
              </a:rPr>
              <a:t>MÁGNESEK</a:t>
            </a:r>
          </a:p>
        </p:txBody>
      </p:sp>
      <p:sp>
        <p:nvSpPr>
          <p:cNvPr id="51203" name="Rectangle 3"/>
          <p:cNvSpPr>
            <a:spLocks noGrp="1" noChangeArrowheads="1"/>
          </p:cNvSpPr>
          <p:nvPr>
            <p:ph type="body" idx="1"/>
          </p:nvPr>
        </p:nvSpPr>
        <p:spPr/>
        <p:txBody>
          <a:bodyPr/>
          <a:lstStyle/>
          <a:p>
            <a:pPr algn="ctr" eaLnBrk="1" hangingPunct="1">
              <a:buFontTx/>
              <a:buNone/>
            </a:pPr>
            <a:r>
              <a:rPr lang="hu-HU" b="1" i="1" smtClean="0">
                <a:solidFill>
                  <a:srgbClr val="FF9933"/>
                </a:solidFill>
                <a:latin typeface="Times New Roman" pitchFamily="18" charset="0"/>
              </a:rPr>
              <a:t>Tulajdonságaik</a:t>
            </a:r>
          </a:p>
        </p:txBody>
      </p:sp>
      <p:pic>
        <p:nvPicPr>
          <p:cNvPr id="51204" name="Picture 4" descr="fizf0161"/>
          <p:cNvPicPr>
            <a:picLocks noChangeAspect="1" noChangeArrowheads="1"/>
          </p:cNvPicPr>
          <p:nvPr/>
        </p:nvPicPr>
        <p:blipFill>
          <a:blip r:embed="rId3" cstate="print"/>
          <a:srcRect/>
          <a:stretch>
            <a:fillRect/>
          </a:stretch>
        </p:blipFill>
        <p:spPr bwMode="auto">
          <a:xfrm>
            <a:off x="323850" y="2205038"/>
            <a:ext cx="2030413" cy="2541587"/>
          </a:xfrm>
          <a:prstGeom prst="rect">
            <a:avLst/>
          </a:prstGeom>
          <a:noFill/>
          <a:ln w="9525">
            <a:noFill/>
            <a:miter lim="800000"/>
            <a:headEnd/>
            <a:tailEnd/>
          </a:ln>
        </p:spPr>
      </p:pic>
      <p:pic>
        <p:nvPicPr>
          <p:cNvPr id="51205" name="Picture 5" descr="fizf0164"/>
          <p:cNvPicPr>
            <a:picLocks noChangeAspect="1" noChangeArrowheads="1"/>
          </p:cNvPicPr>
          <p:nvPr/>
        </p:nvPicPr>
        <p:blipFill>
          <a:blip r:embed="rId4" cstate="print"/>
          <a:srcRect/>
          <a:stretch>
            <a:fillRect/>
          </a:stretch>
        </p:blipFill>
        <p:spPr bwMode="auto">
          <a:xfrm>
            <a:off x="2627313" y="2205038"/>
            <a:ext cx="3152775" cy="2519362"/>
          </a:xfrm>
          <a:prstGeom prst="rect">
            <a:avLst/>
          </a:prstGeom>
          <a:noFill/>
          <a:ln w="9525">
            <a:noFill/>
            <a:miter lim="800000"/>
            <a:headEnd/>
            <a:tailEnd/>
          </a:ln>
        </p:spPr>
      </p:pic>
      <p:pic>
        <p:nvPicPr>
          <p:cNvPr id="51206" name="Picture 6" descr="fizf0165"/>
          <p:cNvPicPr>
            <a:picLocks noChangeAspect="1" noChangeArrowheads="1"/>
          </p:cNvPicPr>
          <p:nvPr/>
        </p:nvPicPr>
        <p:blipFill>
          <a:blip r:embed="rId5" cstate="print"/>
          <a:srcRect/>
          <a:stretch>
            <a:fillRect/>
          </a:stretch>
        </p:blipFill>
        <p:spPr bwMode="auto">
          <a:xfrm>
            <a:off x="6124575" y="2276475"/>
            <a:ext cx="3019425" cy="2413000"/>
          </a:xfrm>
          <a:prstGeom prst="rect">
            <a:avLst/>
          </a:prstGeom>
          <a:noFill/>
          <a:ln w="9525">
            <a:noFill/>
            <a:miter lim="800000"/>
            <a:headEnd/>
            <a:tailEnd/>
          </a:ln>
        </p:spPr>
      </p:pic>
      <p:pic>
        <p:nvPicPr>
          <p:cNvPr id="51207" name="Picture 7" descr="fizf0173"/>
          <p:cNvPicPr>
            <a:picLocks noChangeAspect="1" noChangeArrowheads="1"/>
          </p:cNvPicPr>
          <p:nvPr/>
        </p:nvPicPr>
        <p:blipFill>
          <a:blip r:embed="rId6" cstate="print"/>
          <a:srcRect/>
          <a:stretch>
            <a:fillRect/>
          </a:stretch>
        </p:blipFill>
        <p:spPr bwMode="auto">
          <a:xfrm>
            <a:off x="2987675" y="4770438"/>
            <a:ext cx="2613025" cy="2087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hu-HU" b="1" i="1" smtClean="0">
                <a:solidFill>
                  <a:srgbClr val="FF9933"/>
                </a:solidFill>
                <a:latin typeface="Times New Roman" pitchFamily="18" charset="0"/>
              </a:rPr>
              <a:t>MÁGNESEK</a:t>
            </a:r>
          </a:p>
        </p:txBody>
      </p:sp>
      <p:sp>
        <p:nvSpPr>
          <p:cNvPr id="52227" name="Rectangle 3"/>
          <p:cNvSpPr>
            <a:spLocks noGrp="1" noChangeArrowheads="1"/>
          </p:cNvSpPr>
          <p:nvPr>
            <p:ph type="body" idx="1"/>
          </p:nvPr>
        </p:nvSpPr>
        <p:spPr>
          <a:xfrm>
            <a:off x="0" y="1700213"/>
            <a:ext cx="9144000" cy="4968875"/>
          </a:xfrm>
        </p:spPr>
        <p:txBody>
          <a:bodyPr/>
          <a:lstStyle/>
          <a:p>
            <a:pPr algn="ctr" eaLnBrk="1" hangingPunct="1">
              <a:buFontTx/>
              <a:buNone/>
            </a:pPr>
            <a:r>
              <a:rPr lang="hu-HU" b="1" i="1" smtClean="0">
                <a:solidFill>
                  <a:srgbClr val="FF9933"/>
                </a:solidFill>
                <a:latin typeface="Times New Roman" pitchFamily="18" charset="0"/>
              </a:rPr>
              <a:t>Elektromágnes és alkalmazása</a:t>
            </a:r>
          </a:p>
        </p:txBody>
      </p:sp>
      <p:pic>
        <p:nvPicPr>
          <p:cNvPr id="52228" name="Picture 5" descr="Fizika24">
            <a:hlinkClick r:id="rId3"/>
          </p:cNvPr>
          <p:cNvPicPr>
            <a:picLocks noChangeAspect="1" noChangeArrowheads="1"/>
          </p:cNvPicPr>
          <p:nvPr/>
        </p:nvPicPr>
        <p:blipFill>
          <a:blip r:embed="rId4" cstate="print"/>
          <a:srcRect/>
          <a:stretch>
            <a:fillRect/>
          </a:stretch>
        </p:blipFill>
        <p:spPr bwMode="auto">
          <a:xfrm>
            <a:off x="6516688" y="2276475"/>
            <a:ext cx="2386012" cy="3252788"/>
          </a:xfrm>
          <a:prstGeom prst="rect">
            <a:avLst/>
          </a:prstGeom>
          <a:noFill/>
          <a:ln w="9525">
            <a:noFill/>
            <a:miter lim="800000"/>
            <a:headEnd/>
            <a:tailEnd/>
          </a:ln>
        </p:spPr>
      </p:pic>
      <p:pic>
        <p:nvPicPr>
          <p:cNvPr id="52229" name="Picture 7" descr="0411maglev1th">
            <a:hlinkClick r:id="rId5"/>
          </p:cNvPr>
          <p:cNvPicPr>
            <a:picLocks noChangeAspect="1" noChangeArrowheads="1"/>
          </p:cNvPicPr>
          <p:nvPr/>
        </p:nvPicPr>
        <p:blipFill>
          <a:blip r:embed="rId6" cstate="print"/>
          <a:srcRect/>
          <a:stretch>
            <a:fillRect/>
          </a:stretch>
        </p:blipFill>
        <p:spPr bwMode="auto">
          <a:xfrm>
            <a:off x="3276600" y="2997200"/>
            <a:ext cx="2811463" cy="2260600"/>
          </a:xfrm>
          <a:prstGeom prst="rect">
            <a:avLst/>
          </a:prstGeom>
          <a:noFill/>
          <a:ln w="9525">
            <a:noFill/>
            <a:miter lim="800000"/>
            <a:headEnd/>
            <a:tailEnd/>
          </a:ln>
        </p:spPr>
      </p:pic>
      <p:pic>
        <p:nvPicPr>
          <p:cNvPr id="52230" name="Picture 9" descr="majus2006_02_"/>
          <p:cNvPicPr>
            <a:picLocks noChangeAspect="1" noChangeArrowheads="1"/>
          </p:cNvPicPr>
          <p:nvPr/>
        </p:nvPicPr>
        <p:blipFill>
          <a:blip r:embed="rId7" cstate="print"/>
          <a:srcRect/>
          <a:stretch>
            <a:fillRect/>
          </a:stretch>
        </p:blipFill>
        <p:spPr bwMode="auto">
          <a:xfrm>
            <a:off x="395288" y="3068638"/>
            <a:ext cx="2530475" cy="2189162"/>
          </a:xfrm>
          <a:prstGeom prst="rect">
            <a:avLst/>
          </a:prstGeom>
          <a:noFill/>
          <a:ln w="9525">
            <a:noFill/>
            <a:miter lim="800000"/>
            <a:headEnd/>
            <a:tailEnd/>
          </a:ln>
        </p:spPr>
      </p:pic>
      <p:sp>
        <p:nvSpPr>
          <p:cNvPr id="52231" name="Text Box 10"/>
          <p:cNvSpPr txBox="1">
            <a:spLocks noChangeArrowheads="1"/>
          </p:cNvSpPr>
          <p:nvPr/>
        </p:nvSpPr>
        <p:spPr bwMode="auto">
          <a:xfrm>
            <a:off x="0" y="5445125"/>
            <a:ext cx="2916238" cy="519113"/>
          </a:xfrm>
          <a:prstGeom prst="rect">
            <a:avLst/>
          </a:prstGeom>
          <a:noFill/>
          <a:ln w="9525">
            <a:noFill/>
            <a:miter lim="800000"/>
            <a:headEnd/>
            <a:tailEnd/>
          </a:ln>
        </p:spPr>
        <p:txBody>
          <a:bodyPr>
            <a:spAutoFit/>
          </a:bodyPr>
          <a:lstStyle/>
          <a:p>
            <a:pPr algn="ctr">
              <a:spcBef>
                <a:spcPct val="50000"/>
              </a:spcBef>
            </a:pPr>
            <a:r>
              <a:rPr lang="hu-HU" b="1" i="1">
                <a:solidFill>
                  <a:srgbClr val="FF9933"/>
                </a:solidFill>
                <a:latin typeface="Times New Roman" pitchFamily="18" charset="0"/>
              </a:rPr>
              <a:t>Elektromágnes</a:t>
            </a:r>
          </a:p>
        </p:txBody>
      </p:sp>
      <p:sp>
        <p:nvSpPr>
          <p:cNvPr id="52232" name="Text Box 11"/>
          <p:cNvSpPr txBox="1">
            <a:spLocks noChangeArrowheads="1"/>
          </p:cNvSpPr>
          <p:nvPr/>
        </p:nvSpPr>
        <p:spPr bwMode="auto">
          <a:xfrm>
            <a:off x="3203575" y="5516563"/>
            <a:ext cx="3025775" cy="519112"/>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Mágneses vasút</a:t>
            </a:r>
          </a:p>
        </p:txBody>
      </p:sp>
      <p:sp>
        <p:nvSpPr>
          <p:cNvPr id="52233" name="Text Box 12"/>
          <p:cNvSpPr txBox="1">
            <a:spLocks noChangeArrowheads="1"/>
          </p:cNvSpPr>
          <p:nvPr/>
        </p:nvSpPr>
        <p:spPr bwMode="auto">
          <a:xfrm>
            <a:off x="6516688" y="5661025"/>
            <a:ext cx="2376487" cy="946150"/>
          </a:xfrm>
          <a:prstGeom prst="rect">
            <a:avLst/>
          </a:prstGeom>
          <a:noFill/>
          <a:ln w="9525">
            <a:noFill/>
            <a:miter lim="800000"/>
            <a:headEnd/>
            <a:tailEnd/>
          </a:ln>
        </p:spPr>
        <p:txBody>
          <a:bodyPr>
            <a:spAutoFit/>
          </a:bodyPr>
          <a:lstStyle/>
          <a:p>
            <a:pPr algn="ctr">
              <a:spcBef>
                <a:spcPct val="50000"/>
              </a:spcBef>
            </a:pPr>
            <a:r>
              <a:rPr lang="hu-HU" b="1" i="1">
                <a:solidFill>
                  <a:srgbClr val="FF9933"/>
                </a:solidFill>
                <a:latin typeface="Times New Roman" pitchFamily="18" charset="0"/>
              </a:rPr>
              <a:t>Lágyvasas mérőműszer</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hu-HU" b="1" i="1" smtClean="0">
                <a:solidFill>
                  <a:srgbClr val="FF9933"/>
                </a:solidFill>
                <a:latin typeface="Times New Roman" pitchFamily="18" charset="0"/>
              </a:rPr>
              <a:t>MÁGNESEK</a:t>
            </a:r>
          </a:p>
        </p:txBody>
      </p:sp>
      <p:pic>
        <p:nvPicPr>
          <p:cNvPr id="53251" name="Picture 4" descr="9931">
            <a:hlinkClick r:id="rId3"/>
          </p:cNvPr>
          <p:cNvPicPr>
            <a:picLocks noGrp="1" noChangeAspect="1" noChangeArrowheads="1"/>
          </p:cNvPicPr>
          <p:nvPr>
            <p:ph type="body" idx="1"/>
          </p:nvPr>
        </p:nvPicPr>
        <p:blipFill>
          <a:blip r:embed="rId4" cstate="print"/>
          <a:srcRect/>
          <a:stretch>
            <a:fillRect/>
          </a:stretch>
        </p:blipFill>
        <p:spPr>
          <a:xfrm>
            <a:off x="5076825" y="1916113"/>
            <a:ext cx="3228975" cy="2160587"/>
          </a:xfrm>
        </p:spPr>
      </p:pic>
      <p:sp>
        <p:nvSpPr>
          <p:cNvPr id="53252" name="Text Box 5"/>
          <p:cNvSpPr txBox="1">
            <a:spLocks noChangeArrowheads="1"/>
          </p:cNvSpPr>
          <p:nvPr/>
        </p:nvSpPr>
        <p:spPr bwMode="auto">
          <a:xfrm>
            <a:off x="611188" y="1196975"/>
            <a:ext cx="8064500" cy="579438"/>
          </a:xfrm>
          <a:prstGeom prst="rect">
            <a:avLst/>
          </a:prstGeom>
          <a:noFill/>
          <a:ln w="9525">
            <a:noFill/>
            <a:miter lim="800000"/>
            <a:headEnd/>
            <a:tailEnd/>
          </a:ln>
        </p:spPr>
        <p:txBody>
          <a:bodyPr>
            <a:spAutoFit/>
          </a:bodyPr>
          <a:lstStyle/>
          <a:p>
            <a:pPr algn="ctr">
              <a:spcBef>
                <a:spcPct val="50000"/>
              </a:spcBef>
            </a:pPr>
            <a:r>
              <a:rPr lang="hu-HU" sz="3200" b="1" i="1">
                <a:solidFill>
                  <a:srgbClr val="FF9933"/>
                </a:solidFill>
                <a:latin typeface="Times New Roman" pitchFamily="18" charset="0"/>
              </a:rPr>
              <a:t>Elektromágnes alkalmazása</a:t>
            </a:r>
          </a:p>
        </p:txBody>
      </p:sp>
      <p:pic>
        <p:nvPicPr>
          <p:cNvPr id="53253" name="Picture 6" descr="1_04_9">
            <a:hlinkClick r:id="rId5"/>
          </p:cNvPr>
          <p:cNvPicPr>
            <a:picLocks noChangeAspect="1" noChangeArrowheads="1"/>
          </p:cNvPicPr>
          <p:nvPr/>
        </p:nvPicPr>
        <p:blipFill>
          <a:blip r:embed="rId6" cstate="print"/>
          <a:srcRect/>
          <a:stretch>
            <a:fillRect/>
          </a:stretch>
        </p:blipFill>
        <p:spPr bwMode="auto">
          <a:xfrm>
            <a:off x="827088" y="1844675"/>
            <a:ext cx="3095625" cy="2333625"/>
          </a:xfrm>
          <a:prstGeom prst="rect">
            <a:avLst/>
          </a:prstGeom>
          <a:noFill/>
          <a:ln w="9525">
            <a:noFill/>
            <a:miter lim="800000"/>
            <a:headEnd/>
            <a:tailEnd/>
          </a:ln>
        </p:spPr>
      </p:pic>
      <p:pic>
        <p:nvPicPr>
          <p:cNvPr id="53254" name="Picture 7" descr="lim30x">
            <a:hlinkClick r:id="rId7"/>
          </p:cNvPr>
          <p:cNvPicPr>
            <a:picLocks noChangeAspect="1" noChangeArrowheads="1"/>
          </p:cNvPicPr>
          <p:nvPr/>
        </p:nvPicPr>
        <p:blipFill>
          <a:blip r:embed="rId8" cstate="print"/>
          <a:srcRect/>
          <a:stretch>
            <a:fillRect/>
          </a:stretch>
        </p:blipFill>
        <p:spPr bwMode="auto">
          <a:xfrm>
            <a:off x="2700338" y="4437063"/>
            <a:ext cx="2965450" cy="2217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hu-HU" b="1" i="1" smtClean="0">
                <a:solidFill>
                  <a:srgbClr val="FF9933"/>
                </a:solidFill>
                <a:latin typeface="Times New Roman" pitchFamily="18" charset="0"/>
              </a:rPr>
              <a:t>MÁGNESEK</a:t>
            </a:r>
          </a:p>
        </p:txBody>
      </p:sp>
      <p:sp>
        <p:nvSpPr>
          <p:cNvPr id="54275" name="Rectangle 3"/>
          <p:cNvSpPr>
            <a:spLocks noGrp="1" noChangeArrowheads="1"/>
          </p:cNvSpPr>
          <p:nvPr>
            <p:ph type="body" idx="1"/>
          </p:nvPr>
        </p:nvSpPr>
        <p:spPr>
          <a:xfrm>
            <a:off x="539750" y="1268413"/>
            <a:ext cx="8085138" cy="5400675"/>
          </a:xfrm>
        </p:spPr>
        <p:txBody>
          <a:bodyPr/>
          <a:lstStyle/>
          <a:p>
            <a:pPr algn="ctr" eaLnBrk="1" hangingPunct="1">
              <a:buFontTx/>
              <a:buNone/>
            </a:pPr>
            <a:r>
              <a:rPr lang="hu-HU" b="1" i="1" smtClean="0">
                <a:solidFill>
                  <a:srgbClr val="FF9933"/>
                </a:solidFill>
                <a:latin typeface="Times New Roman" pitchFamily="18" charset="0"/>
              </a:rPr>
              <a:t>Elektromágnesek alkalmazása</a:t>
            </a:r>
          </a:p>
          <a:p>
            <a:pPr algn="ctr" eaLnBrk="1" hangingPunct="1">
              <a:buFontTx/>
              <a:buNone/>
            </a:pPr>
            <a:endParaRPr lang="hu-HU" b="1" i="1" smtClean="0">
              <a:solidFill>
                <a:srgbClr val="FF9933"/>
              </a:solidFill>
            </a:endParaRPr>
          </a:p>
        </p:txBody>
      </p:sp>
      <p:pic>
        <p:nvPicPr>
          <p:cNvPr id="54276" name="Picture 4" descr="fizf0185_mozgasi_indukcio"/>
          <p:cNvPicPr>
            <a:picLocks noChangeAspect="1" noChangeArrowheads="1"/>
          </p:cNvPicPr>
          <p:nvPr/>
        </p:nvPicPr>
        <p:blipFill>
          <a:blip r:embed="rId3" cstate="print"/>
          <a:srcRect/>
          <a:stretch>
            <a:fillRect/>
          </a:stretch>
        </p:blipFill>
        <p:spPr bwMode="auto">
          <a:xfrm>
            <a:off x="755650" y="2420938"/>
            <a:ext cx="3649663" cy="2916237"/>
          </a:xfrm>
          <a:prstGeom prst="rect">
            <a:avLst/>
          </a:prstGeom>
          <a:noFill/>
          <a:ln w="9525">
            <a:noFill/>
            <a:miter lim="800000"/>
            <a:headEnd/>
            <a:tailEnd/>
          </a:ln>
        </p:spPr>
      </p:pic>
      <p:sp>
        <p:nvSpPr>
          <p:cNvPr id="54277" name="Text Box 5"/>
          <p:cNvSpPr txBox="1">
            <a:spLocks noChangeArrowheads="1"/>
          </p:cNvSpPr>
          <p:nvPr/>
        </p:nvSpPr>
        <p:spPr bwMode="auto">
          <a:xfrm>
            <a:off x="250825" y="5589588"/>
            <a:ext cx="4394200" cy="1066800"/>
          </a:xfrm>
          <a:prstGeom prst="rect">
            <a:avLst/>
          </a:prstGeom>
          <a:noFill/>
          <a:ln w="9525">
            <a:noFill/>
            <a:miter lim="800000"/>
            <a:headEnd/>
            <a:tailEnd/>
          </a:ln>
        </p:spPr>
        <p:txBody>
          <a:bodyPr>
            <a:spAutoFit/>
          </a:bodyPr>
          <a:lstStyle/>
          <a:p>
            <a:pPr algn="ctr">
              <a:spcBef>
                <a:spcPct val="50000"/>
              </a:spcBef>
            </a:pPr>
            <a:r>
              <a:rPr lang="hu-HU" sz="3200" b="1" i="1">
                <a:solidFill>
                  <a:srgbClr val="FF9933"/>
                </a:solidFill>
                <a:latin typeface="Times New Roman" pitchFamily="18" charset="0"/>
              </a:rPr>
              <a:t>Forgótekercses mérőműszer</a:t>
            </a:r>
          </a:p>
        </p:txBody>
      </p:sp>
      <p:pic>
        <p:nvPicPr>
          <p:cNvPr id="54278" name="Picture 6" descr="fizf0200_trafo"/>
          <p:cNvPicPr>
            <a:picLocks noChangeAspect="1" noChangeArrowheads="1"/>
          </p:cNvPicPr>
          <p:nvPr/>
        </p:nvPicPr>
        <p:blipFill>
          <a:blip r:embed="rId4" cstate="print"/>
          <a:srcRect/>
          <a:stretch>
            <a:fillRect/>
          </a:stretch>
        </p:blipFill>
        <p:spPr bwMode="auto">
          <a:xfrm>
            <a:off x="4787900" y="2492375"/>
            <a:ext cx="3602038" cy="2878138"/>
          </a:xfrm>
          <a:prstGeom prst="rect">
            <a:avLst/>
          </a:prstGeom>
          <a:noFill/>
          <a:ln w="9525">
            <a:noFill/>
            <a:miter lim="800000"/>
            <a:headEnd/>
            <a:tailEnd/>
          </a:ln>
        </p:spPr>
      </p:pic>
      <p:sp>
        <p:nvSpPr>
          <p:cNvPr id="54279" name="Text Box 7"/>
          <p:cNvSpPr txBox="1">
            <a:spLocks noChangeArrowheads="1"/>
          </p:cNvSpPr>
          <p:nvPr/>
        </p:nvSpPr>
        <p:spPr bwMode="auto">
          <a:xfrm>
            <a:off x="4859338" y="5805488"/>
            <a:ext cx="3529012" cy="519112"/>
          </a:xfrm>
          <a:prstGeom prst="rect">
            <a:avLst/>
          </a:prstGeom>
          <a:noFill/>
          <a:ln w="9525">
            <a:noFill/>
            <a:miter lim="800000"/>
            <a:headEnd/>
            <a:tailEnd/>
          </a:ln>
        </p:spPr>
        <p:txBody>
          <a:bodyPr>
            <a:spAutoFit/>
          </a:bodyPr>
          <a:lstStyle/>
          <a:p>
            <a:pPr algn="ctr">
              <a:spcBef>
                <a:spcPct val="50000"/>
              </a:spcBef>
            </a:pPr>
            <a:r>
              <a:rPr lang="hu-HU" b="1" i="1">
                <a:solidFill>
                  <a:srgbClr val="FF9933"/>
                </a:solidFill>
                <a:latin typeface="Times New Roman" pitchFamily="18" charset="0"/>
              </a:rPr>
              <a:t>Transzformátor</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MECHANIKA</a:t>
            </a:r>
          </a:p>
        </p:txBody>
      </p:sp>
      <p:sp>
        <p:nvSpPr>
          <p:cNvPr id="13315" name="Rectangle 3"/>
          <p:cNvSpPr>
            <a:spLocks noGrp="1" noChangeArrowheads="1"/>
          </p:cNvSpPr>
          <p:nvPr>
            <p:ph type="body" idx="1"/>
          </p:nvPr>
        </p:nvSpPr>
        <p:spPr/>
        <p:txBody>
          <a:bodyPr/>
          <a:lstStyle/>
          <a:p>
            <a:pPr algn="ctr" eaLnBrk="1" hangingPunct="1">
              <a:buFontTx/>
              <a:buNone/>
            </a:pPr>
            <a:r>
              <a:rPr lang="hu-HU" sz="4400" b="1" i="1" smtClean="0">
                <a:solidFill>
                  <a:srgbClr val="FF9900"/>
                </a:solidFill>
                <a:latin typeface="Times New Roman" pitchFamily="18" charset="0"/>
              </a:rPr>
              <a:t>Gravitáció</a:t>
            </a:r>
          </a:p>
          <a:p>
            <a:pPr eaLnBrk="1" hangingPunct="1">
              <a:buFontTx/>
              <a:buNone/>
            </a:pPr>
            <a:r>
              <a:rPr lang="hu-HU" smtClean="0">
                <a:solidFill>
                  <a:srgbClr val="FF9900"/>
                </a:solidFill>
              </a:rPr>
              <a:t> </a:t>
            </a:r>
            <a:r>
              <a:rPr lang="hu-HU" b="1" i="1" smtClean="0">
                <a:solidFill>
                  <a:srgbClr val="FF9900"/>
                </a:solidFill>
                <a:latin typeface="Times New Roman" pitchFamily="18" charset="0"/>
              </a:rPr>
              <a:t>Isaac Newton		            Galilo Galilei</a:t>
            </a:r>
          </a:p>
          <a:p>
            <a:pPr eaLnBrk="1" hangingPunct="1">
              <a:buFontTx/>
              <a:buNone/>
            </a:pPr>
            <a:r>
              <a:rPr lang="hu-HU" b="1" smtClean="0">
                <a:solidFill>
                  <a:srgbClr val="FF9900"/>
                </a:solidFill>
                <a:latin typeface="Times New Roman" pitchFamily="18" charset="0"/>
              </a:rPr>
              <a:t>  (1640 -1720)		            (1560 – 1640)</a:t>
            </a:r>
          </a:p>
          <a:p>
            <a:pPr eaLnBrk="1" hangingPunct="1">
              <a:buFontTx/>
              <a:buNone/>
            </a:pPr>
            <a:r>
              <a:rPr lang="hu-HU" smtClean="0"/>
              <a:t>								</a:t>
            </a:r>
          </a:p>
          <a:p>
            <a:pPr eaLnBrk="1" hangingPunct="1"/>
            <a:endParaRPr lang="hu-HU" smtClean="0"/>
          </a:p>
        </p:txBody>
      </p:sp>
      <p:pic>
        <p:nvPicPr>
          <p:cNvPr id="13316" name="Picture 4" descr="newtn3_f">
            <a:hlinkClick r:id="rId3"/>
          </p:cNvPr>
          <p:cNvPicPr>
            <a:picLocks noChangeAspect="1" noChangeArrowheads="1"/>
          </p:cNvPicPr>
          <p:nvPr/>
        </p:nvPicPr>
        <p:blipFill>
          <a:blip r:embed="rId4" cstate="print"/>
          <a:srcRect/>
          <a:stretch>
            <a:fillRect/>
          </a:stretch>
        </p:blipFill>
        <p:spPr bwMode="auto">
          <a:xfrm>
            <a:off x="684213" y="4149725"/>
            <a:ext cx="1619250" cy="2276475"/>
          </a:xfrm>
          <a:prstGeom prst="rect">
            <a:avLst/>
          </a:prstGeom>
          <a:noFill/>
          <a:ln w="9525">
            <a:noFill/>
            <a:miter lim="800000"/>
            <a:headEnd/>
            <a:tailEnd/>
          </a:ln>
        </p:spPr>
      </p:pic>
      <p:pic>
        <p:nvPicPr>
          <p:cNvPr id="13317" name="Picture 6" descr="newton">
            <a:hlinkClick r:id="rId5"/>
          </p:cNvPr>
          <p:cNvPicPr>
            <a:picLocks noChangeAspect="1" noChangeArrowheads="1"/>
          </p:cNvPicPr>
          <p:nvPr/>
        </p:nvPicPr>
        <p:blipFill>
          <a:blip r:embed="rId6" cstate="print"/>
          <a:srcRect/>
          <a:stretch>
            <a:fillRect/>
          </a:stretch>
        </p:blipFill>
        <p:spPr bwMode="auto">
          <a:xfrm>
            <a:off x="2555875" y="4149725"/>
            <a:ext cx="1627188" cy="2174875"/>
          </a:xfrm>
          <a:prstGeom prst="rect">
            <a:avLst/>
          </a:prstGeom>
          <a:noFill/>
          <a:ln w="9525">
            <a:noFill/>
            <a:miter lim="800000"/>
            <a:headEnd/>
            <a:tailEnd/>
          </a:ln>
        </p:spPr>
      </p:pic>
      <p:pic>
        <p:nvPicPr>
          <p:cNvPr id="13318" name="Picture 7" descr="galilei">
            <a:hlinkClick r:id="rId7"/>
          </p:cNvPr>
          <p:cNvPicPr>
            <a:picLocks noChangeAspect="1" noChangeArrowheads="1"/>
          </p:cNvPicPr>
          <p:nvPr/>
        </p:nvPicPr>
        <p:blipFill>
          <a:blip r:embed="rId8" cstate="print"/>
          <a:srcRect/>
          <a:stretch>
            <a:fillRect/>
          </a:stretch>
        </p:blipFill>
        <p:spPr bwMode="auto">
          <a:xfrm>
            <a:off x="4859338" y="4221163"/>
            <a:ext cx="2155825" cy="2184400"/>
          </a:xfrm>
          <a:prstGeom prst="rect">
            <a:avLst/>
          </a:prstGeom>
          <a:noFill/>
          <a:ln w="9525">
            <a:noFill/>
            <a:miter lim="800000"/>
            <a:headEnd/>
            <a:tailEnd/>
          </a:ln>
        </p:spPr>
      </p:pic>
      <p:pic>
        <p:nvPicPr>
          <p:cNvPr id="13319" name="Picture 8" descr="galilei">
            <a:hlinkClick r:id="rId9"/>
          </p:cNvPr>
          <p:cNvPicPr>
            <a:picLocks noChangeAspect="1" noChangeArrowheads="1"/>
          </p:cNvPicPr>
          <p:nvPr/>
        </p:nvPicPr>
        <p:blipFill>
          <a:blip r:embed="rId10" cstate="print"/>
          <a:srcRect/>
          <a:stretch>
            <a:fillRect/>
          </a:stretch>
        </p:blipFill>
        <p:spPr bwMode="auto">
          <a:xfrm>
            <a:off x="7092950" y="4221163"/>
            <a:ext cx="1695450" cy="2182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hu-HU" b="1" i="1" smtClean="0">
                <a:solidFill>
                  <a:srgbClr val="FF9933"/>
                </a:solidFill>
                <a:latin typeface="Times New Roman" pitchFamily="18" charset="0"/>
              </a:rPr>
              <a:t>MÁGNESEK</a:t>
            </a:r>
          </a:p>
        </p:txBody>
      </p:sp>
      <p:sp>
        <p:nvSpPr>
          <p:cNvPr id="55299" name="Rectangle 3"/>
          <p:cNvSpPr>
            <a:spLocks noGrp="1" noChangeArrowheads="1"/>
          </p:cNvSpPr>
          <p:nvPr>
            <p:ph type="body" idx="1"/>
          </p:nvPr>
        </p:nvSpPr>
        <p:spPr>
          <a:xfrm>
            <a:off x="468313" y="1196975"/>
            <a:ext cx="8229600" cy="4525963"/>
          </a:xfrm>
        </p:spPr>
        <p:txBody>
          <a:bodyPr/>
          <a:lstStyle/>
          <a:p>
            <a:pPr algn="ctr" eaLnBrk="1" hangingPunct="1">
              <a:buFontTx/>
              <a:buNone/>
            </a:pPr>
            <a:r>
              <a:rPr lang="hu-HU" b="1" i="1" smtClean="0">
                <a:solidFill>
                  <a:srgbClr val="FF9933"/>
                </a:solidFill>
                <a:latin typeface="Times New Roman" pitchFamily="18" charset="0"/>
              </a:rPr>
              <a:t>Mágneses indukció</a:t>
            </a:r>
          </a:p>
          <a:p>
            <a:pPr algn="ctr" eaLnBrk="1" hangingPunct="1">
              <a:buFontTx/>
              <a:buNone/>
            </a:pPr>
            <a:endParaRPr lang="hu-HU" b="1" i="1" smtClean="0">
              <a:solidFill>
                <a:srgbClr val="FF9933"/>
              </a:solidFill>
            </a:endParaRPr>
          </a:p>
        </p:txBody>
      </p:sp>
      <p:pic>
        <p:nvPicPr>
          <p:cNvPr id="55300" name="Picture 4" descr="fizf0185_mozgasi_indukcio"/>
          <p:cNvPicPr>
            <a:picLocks noChangeAspect="1" noChangeArrowheads="1"/>
          </p:cNvPicPr>
          <p:nvPr/>
        </p:nvPicPr>
        <p:blipFill>
          <a:blip r:embed="rId3" cstate="print"/>
          <a:srcRect/>
          <a:stretch>
            <a:fillRect/>
          </a:stretch>
        </p:blipFill>
        <p:spPr bwMode="auto">
          <a:xfrm>
            <a:off x="755650" y="1916113"/>
            <a:ext cx="2925763" cy="2336800"/>
          </a:xfrm>
          <a:prstGeom prst="rect">
            <a:avLst/>
          </a:prstGeom>
          <a:noFill/>
          <a:ln w="9525">
            <a:noFill/>
            <a:miter lim="800000"/>
            <a:headEnd/>
            <a:tailEnd/>
          </a:ln>
        </p:spPr>
      </p:pic>
      <p:pic>
        <p:nvPicPr>
          <p:cNvPr id="55301" name="Picture 5" descr="fizf0186_nyugalmi_indukcio"/>
          <p:cNvPicPr>
            <a:picLocks noChangeAspect="1" noChangeArrowheads="1"/>
          </p:cNvPicPr>
          <p:nvPr/>
        </p:nvPicPr>
        <p:blipFill>
          <a:blip r:embed="rId4" cstate="print"/>
          <a:srcRect/>
          <a:stretch>
            <a:fillRect/>
          </a:stretch>
        </p:blipFill>
        <p:spPr bwMode="auto">
          <a:xfrm>
            <a:off x="5292725" y="1916113"/>
            <a:ext cx="2925763" cy="2336800"/>
          </a:xfrm>
          <a:prstGeom prst="rect">
            <a:avLst/>
          </a:prstGeom>
          <a:noFill/>
          <a:ln w="9525">
            <a:noFill/>
            <a:miter lim="800000"/>
            <a:headEnd/>
            <a:tailEnd/>
          </a:ln>
        </p:spPr>
      </p:pic>
      <p:pic>
        <p:nvPicPr>
          <p:cNvPr id="55302" name="Picture 6" descr="fizf0176_indukcio_iranya"/>
          <p:cNvPicPr>
            <a:picLocks noChangeAspect="1" noChangeArrowheads="1"/>
          </p:cNvPicPr>
          <p:nvPr/>
        </p:nvPicPr>
        <p:blipFill>
          <a:blip r:embed="rId5" cstate="print"/>
          <a:srcRect/>
          <a:stretch>
            <a:fillRect/>
          </a:stretch>
        </p:blipFill>
        <p:spPr bwMode="auto">
          <a:xfrm>
            <a:off x="6804025" y="4437063"/>
            <a:ext cx="1741488" cy="2179637"/>
          </a:xfrm>
          <a:prstGeom prst="rect">
            <a:avLst/>
          </a:prstGeom>
          <a:noFill/>
          <a:ln w="9525">
            <a:noFill/>
            <a:miter lim="800000"/>
            <a:headEnd/>
            <a:tailEnd/>
          </a:ln>
        </p:spPr>
      </p:pic>
      <p:pic>
        <p:nvPicPr>
          <p:cNvPr id="55303" name="Picture 7" descr="fizf0178"/>
          <p:cNvPicPr>
            <a:picLocks noChangeAspect="1" noChangeArrowheads="1"/>
          </p:cNvPicPr>
          <p:nvPr/>
        </p:nvPicPr>
        <p:blipFill>
          <a:blip r:embed="rId6" cstate="print"/>
          <a:srcRect/>
          <a:stretch>
            <a:fillRect/>
          </a:stretch>
        </p:blipFill>
        <p:spPr bwMode="auto">
          <a:xfrm>
            <a:off x="3635375" y="4365625"/>
            <a:ext cx="2925763" cy="2338388"/>
          </a:xfrm>
          <a:prstGeom prst="rect">
            <a:avLst/>
          </a:prstGeom>
          <a:noFill/>
          <a:ln w="9525">
            <a:noFill/>
            <a:miter lim="800000"/>
            <a:headEnd/>
            <a:tailEnd/>
          </a:ln>
        </p:spPr>
      </p:pic>
      <p:pic>
        <p:nvPicPr>
          <p:cNvPr id="55304" name="Picture 8" descr="fizf0179_Lorentz-ero"/>
          <p:cNvPicPr>
            <a:picLocks noChangeAspect="1" noChangeArrowheads="1"/>
          </p:cNvPicPr>
          <p:nvPr/>
        </p:nvPicPr>
        <p:blipFill>
          <a:blip r:embed="rId7" cstate="print"/>
          <a:srcRect/>
          <a:stretch>
            <a:fillRect/>
          </a:stretch>
        </p:blipFill>
        <p:spPr bwMode="auto">
          <a:xfrm>
            <a:off x="611188" y="4508500"/>
            <a:ext cx="2703512" cy="216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56323" name="Rectangle 3"/>
          <p:cNvSpPr>
            <a:spLocks noGrp="1" noChangeArrowheads="1"/>
          </p:cNvSpPr>
          <p:nvPr>
            <p:ph type="body" idx="1"/>
          </p:nvPr>
        </p:nvSpPr>
        <p:spPr/>
        <p:txBody>
          <a:bodyPr/>
          <a:lstStyle/>
          <a:p>
            <a:pPr marL="609600" indent="-609600" eaLnBrk="1" hangingPunct="1">
              <a:lnSpc>
                <a:spcPct val="90000"/>
              </a:lnSpc>
              <a:buFontTx/>
              <a:buNone/>
            </a:pPr>
            <a:r>
              <a:rPr lang="hu-HU" b="1" i="1" smtClean="0">
                <a:solidFill>
                  <a:srgbClr val="FF9933"/>
                </a:solidFill>
                <a:latin typeface="Times New Roman" pitchFamily="18" charset="0"/>
              </a:rPr>
              <a:t>Maxwell elektromágneses fényelmélete,</a:t>
            </a:r>
          </a:p>
          <a:p>
            <a:pPr marL="609600" indent="-609600" eaLnBrk="1" hangingPunct="1">
              <a:lnSpc>
                <a:spcPct val="90000"/>
              </a:lnSpc>
              <a:buFontTx/>
              <a:buNone/>
            </a:pPr>
            <a:r>
              <a:rPr lang="hu-HU" b="1" i="1" smtClean="0">
                <a:solidFill>
                  <a:srgbClr val="FF9933"/>
                </a:solidFill>
                <a:latin typeface="Times New Roman" pitchFamily="18" charset="0"/>
              </a:rPr>
              <a:t>	Hertz igazolta:</a:t>
            </a:r>
          </a:p>
          <a:p>
            <a:pPr marL="609600" indent="-609600" eaLnBrk="1" hangingPunct="1">
              <a:lnSpc>
                <a:spcPct val="90000"/>
              </a:lnSpc>
              <a:buFontTx/>
              <a:buNone/>
            </a:pPr>
            <a:endParaRPr lang="hu-HU" b="1" i="1" smtClean="0">
              <a:solidFill>
                <a:srgbClr val="FF9933"/>
              </a:solidFill>
              <a:latin typeface="Times New Roman" pitchFamily="18" charset="0"/>
            </a:endParaRPr>
          </a:p>
          <a:p>
            <a:pPr marL="609600" indent="-609600" algn="just" eaLnBrk="1" hangingPunct="1">
              <a:lnSpc>
                <a:spcPct val="90000"/>
              </a:lnSpc>
              <a:spcBef>
                <a:spcPct val="0"/>
              </a:spcBef>
              <a:buFontTx/>
              <a:buAutoNum type="arabicPeriod"/>
            </a:pPr>
            <a:r>
              <a:rPr lang="hu-HU" b="1" i="1" smtClean="0">
                <a:solidFill>
                  <a:srgbClr val="FF9933"/>
                </a:solidFill>
                <a:latin typeface="Times New Roman" pitchFamily="18" charset="0"/>
              </a:rPr>
              <a:t>A fény részecskeként is viselkedik : fotoeffektus,  a fény kvantumelmélete (foton).</a:t>
            </a:r>
          </a:p>
          <a:p>
            <a:pPr marL="609600" indent="-609600" algn="just" eaLnBrk="1" hangingPunct="1">
              <a:lnSpc>
                <a:spcPct val="90000"/>
              </a:lnSpc>
              <a:spcBef>
                <a:spcPct val="0"/>
              </a:spcBef>
              <a:buFontTx/>
              <a:buNone/>
            </a:pPr>
            <a:endParaRPr lang="hu-HU" b="1" i="1" smtClean="0">
              <a:solidFill>
                <a:srgbClr val="FF9933"/>
              </a:solidFill>
              <a:latin typeface="Times New Roman" pitchFamily="18" charset="0"/>
            </a:endParaRPr>
          </a:p>
          <a:p>
            <a:pPr marL="609600" indent="-609600" algn="just" eaLnBrk="1" hangingPunct="1">
              <a:lnSpc>
                <a:spcPct val="90000"/>
              </a:lnSpc>
              <a:spcBef>
                <a:spcPct val="0"/>
              </a:spcBef>
              <a:buFontTx/>
              <a:buNone/>
            </a:pPr>
            <a:r>
              <a:rPr lang="hu-HU" b="1" i="1" smtClean="0">
                <a:solidFill>
                  <a:srgbClr val="FF9933"/>
                </a:solidFill>
              </a:rPr>
              <a:t>2</a:t>
            </a:r>
            <a:r>
              <a:rPr lang="hu-HU" b="1" smtClean="0">
                <a:solidFill>
                  <a:srgbClr val="FF9933"/>
                </a:solidFill>
              </a:rPr>
              <a:t>. </a:t>
            </a:r>
            <a:r>
              <a:rPr lang="hu-HU" b="1" i="1" smtClean="0">
                <a:solidFill>
                  <a:srgbClr val="FF9933"/>
                </a:solidFill>
                <a:latin typeface="Times New Roman" pitchFamily="18" charset="0"/>
              </a:rPr>
              <a:t>A fény hullámtermészetű is (színek, elhajlás, interferencia,…).</a:t>
            </a:r>
          </a:p>
          <a:p>
            <a:pPr marL="609600" indent="-609600" eaLnBrk="1" hangingPunct="1">
              <a:lnSpc>
                <a:spcPct val="90000"/>
              </a:lnSpc>
              <a:spcBef>
                <a:spcPct val="0"/>
              </a:spcBef>
              <a:buFontTx/>
              <a:buNone/>
            </a:pPr>
            <a:endParaRPr lang="hu-HU" b="1" i="1" smtClean="0">
              <a:solidFill>
                <a:srgbClr val="FF9933"/>
              </a:solidFill>
              <a:latin typeface="Times New Roman" pitchFamily="18" charset="0"/>
            </a:endParaRPr>
          </a:p>
          <a:p>
            <a:pPr marL="609600" indent="-609600" eaLnBrk="1" hangingPunct="1">
              <a:lnSpc>
                <a:spcPct val="90000"/>
              </a:lnSpc>
              <a:buFontTx/>
              <a:buNone/>
            </a:pPr>
            <a:endParaRPr lang="hu-HU" b="1" smtClean="0">
              <a:solidFill>
                <a:srgbClr val="FF9933"/>
              </a:solidFill>
            </a:endParaRPr>
          </a:p>
          <a:p>
            <a:pPr marL="609600" indent="-609600" eaLnBrk="1" hangingPunct="1">
              <a:lnSpc>
                <a:spcPct val="90000"/>
              </a:lnSpc>
            </a:pPr>
            <a:endParaRPr lang="hu-HU" smtClean="0">
              <a:solidFill>
                <a:srgbClr val="FF9933"/>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274638"/>
            <a:ext cx="8229600" cy="993775"/>
          </a:xfrm>
        </p:spPr>
        <p:txBody>
          <a:bodyPr/>
          <a:lstStyle/>
          <a:p>
            <a:pPr eaLnBrk="1" hangingPunct="1"/>
            <a:r>
              <a:rPr lang="hu-HU" b="1" i="1" smtClean="0">
                <a:solidFill>
                  <a:srgbClr val="FF9900"/>
                </a:solidFill>
                <a:latin typeface="Times New Roman" pitchFamily="18" charset="0"/>
              </a:rPr>
              <a:t>OPTIKA</a:t>
            </a:r>
          </a:p>
        </p:txBody>
      </p:sp>
      <p:sp>
        <p:nvSpPr>
          <p:cNvPr id="57347" name="Rectangle 3"/>
          <p:cNvSpPr>
            <a:spLocks noGrp="1" noChangeArrowheads="1"/>
          </p:cNvSpPr>
          <p:nvPr>
            <p:ph type="body" idx="1"/>
          </p:nvPr>
        </p:nvSpPr>
        <p:spPr>
          <a:xfrm>
            <a:off x="468313" y="1268413"/>
            <a:ext cx="8229600" cy="4525962"/>
          </a:xfrm>
        </p:spPr>
        <p:txBody>
          <a:bodyPr/>
          <a:lstStyle/>
          <a:p>
            <a:pPr algn="ctr" eaLnBrk="1" hangingPunct="1">
              <a:lnSpc>
                <a:spcPct val="80000"/>
              </a:lnSpc>
              <a:buFontTx/>
              <a:buNone/>
            </a:pPr>
            <a:r>
              <a:rPr lang="hu-HU" sz="2800" b="1" i="1" smtClean="0">
                <a:solidFill>
                  <a:srgbClr val="FF9900"/>
                </a:solidFill>
                <a:latin typeface="Times New Roman" pitchFamily="18" charset="0"/>
              </a:rPr>
              <a:t>A FÉNY  MINT ELEKTROMÁGNESES HULLÁM</a:t>
            </a:r>
          </a:p>
          <a:p>
            <a:pPr algn="ctr" eaLnBrk="1" hangingPunct="1">
              <a:lnSpc>
                <a:spcPct val="80000"/>
              </a:lnSpc>
              <a:buFontTx/>
              <a:buNone/>
            </a:pPr>
            <a:r>
              <a:rPr lang="hu-HU" sz="2800" b="1" i="1" u="sng" smtClean="0">
                <a:solidFill>
                  <a:srgbClr val="FF9900"/>
                </a:solidFill>
                <a:latin typeface="Times New Roman" pitchFamily="18" charset="0"/>
              </a:rPr>
              <a:t>A látható tartomány: </a:t>
            </a:r>
            <a:r>
              <a:rPr lang="hu-HU" sz="2800" b="1" i="1" smtClean="0">
                <a:solidFill>
                  <a:srgbClr val="FF9900"/>
                </a:solidFill>
                <a:latin typeface="Times New Roman" pitchFamily="18" charset="0"/>
              </a:rPr>
              <a:t>400 nm – 800 nm-ig</a:t>
            </a:r>
          </a:p>
          <a:p>
            <a:pPr algn="r" eaLnBrk="1" hangingPunct="1">
              <a:lnSpc>
                <a:spcPct val="80000"/>
              </a:lnSpc>
              <a:buFontTx/>
              <a:buNone/>
            </a:pPr>
            <a:r>
              <a:rPr lang="hu-HU" sz="2800" b="1" i="1" smtClean="0">
                <a:solidFill>
                  <a:srgbClr val="FF9900"/>
                </a:solidFill>
                <a:latin typeface="Times New Roman" pitchFamily="18" charset="0"/>
              </a:rPr>
              <a:t>      ibolya:  400 - 420 nm	</a:t>
            </a:r>
          </a:p>
          <a:p>
            <a:pPr algn="r" eaLnBrk="1" hangingPunct="1">
              <a:lnSpc>
                <a:spcPct val="80000"/>
              </a:lnSpc>
              <a:buFontTx/>
              <a:buNone/>
            </a:pPr>
            <a:r>
              <a:rPr lang="hu-HU" sz="2800" b="1" i="1" smtClean="0">
                <a:solidFill>
                  <a:srgbClr val="FF9900"/>
                </a:solidFill>
                <a:latin typeface="Times New Roman" pitchFamily="18" charset="0"/>
              </a:rPr>
              <a:t>                                  kék:  420 – 500 nm</a:t>
            </a:r>
          </a:p>
          <a:p>
            <a:pPr algn="r" eaLnBrk="1" hangingPunct="1">
              <a:lnSpc>
                <a:spcPct val="80000"/>
              </a:lnSpc>
              <a:buFontTx/>
              <a:buNone/>
            </a:pPr>
            <a:r>
              <a:rPr lang="hu-HU" sz="2800" b="1" i="1" smtClean="0">
                <a:solidFill>
                  <a:srgbClr val="FF9900"/>
                </a:solidFill>
                <a:latin typeface="Times New Roman" pitchFamily="18" charset="0"/>
              </a:rPr>
              <a:t>                                 zöld:  500 – 570 nm</a:t>
            </a:r>
          </a:p>
          <a:p>
            <a:pPr algn="r" eaLnBrk="1" hangingPunct="1">
              <a:lnSpc>
                <a:spcPct val="80000"/>
              </a:lnSpc>
              <a:buFontTx/>
              <a:buNone/>
            </a:pPr>
            <a:r>
              <a:rPr lang="hu-HU" sz="2800" b="1" i="1" smtClean="0">
                <a:solidFill>
                  <a:srgbClr val="FF9900"/>
                </a:solidFill>
                <a:latin typeface="Times New Roman" pitchFamily="18" charset="0"/>
              </a:rPr>
              <a:t>                              sárga:  570 – 590 nm</a:t>
            </a:r>
          </a:p>
          <a:p>
            <a:pPr algn="r" eaLnBrk="1" hangingPunct="1">
              <a:lnSpc>
                <a:spcPct val="80000"/>
              </a:lnSpc>
              <a:buFontTx/>
              <a:buNone/>
            </a:pPr>
            <a:r>
              <a:rPr lang="hu-HU" sz="2800" b="1" i="1" smtClean="0">
                <a:solidFill>
                  <a:srgbClr val="FF9900"/>
                </a:solidFill>
                <a:latin typeface="Times New Roman" pitchFamily="18" charset="0"/>
              </a:rPr>
              <a:t>                         narancs: 590 – 600 nm</a:t>
            </a:r>
          </a:p>
          <a:p>
            <a:pPr algn="r" eaLnBrk="1" hangingPunct="1">
              <a:lnSpc>
                <a:spcPct val="80000"/>
              </a:lnSpc>
              <a:buFontTx/>
              <a:buNone/>
            </a:pPr>
            <a:r>
              <a:rPr lang="hu-HU" sz="2800" b="1" i="1" smtClean="0">
                <a:solidFill>
                  <a:srgbClr val="FF9900"/>
                </a:solidFill>
                <a:latin typeface="Times New Roman" pitchFamily="18" charset="0"/>
              </a:rPr>
              <a:t>                             vörös: 600 – 800 nm</a:t>
            </a:r>
          </a:p>
          <a:p>
            <a:pPr algn="ctr" eaLnBrk="1" hangingPunct="1">
              <a:lnSpc>
                <a:spcPct val="80000"/>
              </a:lnSpc>
              <a:buFontTx/>
              <a:buNone/>
            </a:pPr>
            <a:endParaRPr lang="hu-HU" sz="2800" b="1" i="1" smtClean="0">
              <a:solidFill>
                <a:srgbClr val="FF9900"/>
              </a:solidFill>
              <a:latin typeface="Times New Roman" pitchFamily="18" charset="0"/>
            </a:endParaRPr>
          </a:p>
          <a:p>
            <a:pPr algn="ctr" eaLnBrk="1" hangingPunct="1">
              <a:lnSpc>
                <a:spcPct val="80000"/>
              </a:lnSpc>
              <a:buFontTx/>
              <a:buNone/>
            </a:pPr>
            <a:r>
              <a:rPr lang="hu-HU" sz="2400" b="1" i="1" smtClean="0">
                <a:solidFill>
                  <a:srgbClr val="FF9900"/>
                </a:solidFill>
                <a:latin typeface="Times New Roman" pitchFamily="18" charset="0"/>
              </a:rPr>
              <a:t>        SZÍNKEVERÉS</a:t>
            </a:r>
          </a:p>
          <a:p>
            <a:pPr eaLnBrk="1" hangingPunct="1">
              <a:lnSpc>
                <a:spcPct val="80000"/>
              </a:lnSpc>
            </a:pPr>
            <a:endParaRPr lang="hu-HU" sz="2800" smtClean="0">
              <a:latin typeface="Times New Roman" pitchFamily="18" charset="0"/>
            </a:endParaRPr>
          </a:p>
        </p:txBody>
      </p:sp>
      <p:pic>
        <p:nvPicPr>
          <p:cNvPr id="57348" name="Picture 4" descr="Spektrum">
            <a:hlinkClick r:id="rId3"/>
          </p:cNvPr>
          <p:cNvPicPr>
            <a:picLocks noChangeAspect="1" noChangeArrowheads="1"/>
          </p:cNvPicPr>
          <p:nvPr/>
        </p:nvPicPr>
        <p:blipFill>
          <a:blip r:embed="rId4" cstate="print"/>
          <a:srcRect/>
          <a:stretch>
            <a:fillRect/>
          </a:stretch>
        </p:blipFill>
        <p:spPr bwMode="auto">
          <a:xfrm>
            <a:off x="900113" y="2205038"/>
            <a:ext cx="3278187" cy="2106612"/>
          </a:xfrm>
          <a:prstGeom prst="rect">
            <a:avLst/>
          </a:prstGeom>
          <a:noFill/>
          <a:ln w="9525">
            <a:noFill/>
            <a:miter lim="800000"/>
            <a:headEnd/>
            <a:tailEnd/>
          </a:ln>
        </p:spPr>
      </p:pic>
      <p:pic>
        <p:nvPicPr>
          <p:cNvPr id="57349" name="Picture 5" descr="szinkeveres1-tn">
            <a:hlinkClick r:id="rId5"/>
          </p:cNvPr>
          <p:cNvPicPr>
            <a:picLocks noChangeAspect="1" noChangeArrowheads="1"/>
          </p:cNvPicPr>
          <p:nvPr/>
        </p:nvPicPr>
        <p:blipFill>
          <a:blip r:embed="rId6" cstate="print"/>
          <a:srcRect/>
          <a:stretch>
            <a:fillRect/>
          </a:stretch>
        </p:blipFill>
        <p:spPr bwMode="auto">
          <a:xfrm>
            <a:off x="900113" y="4437063"/>
            <a:ext cx="2595562" cy="218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58371" name="Rectangle 3"/>
          <p:cNvSpPr>
            <a:spLocks noGrp="1" noChangeArrowheads="1"/>
          </p:cNvSpPr>
          <p:nvPr>
            <p:ph type="body" idx="1"/>
          </p:nvPr>
        </p:nvSpPr>
        <p:spPr/>
        <p:txBody>
          <a:bodyPr/>
          <a:lstStyle/>
          <a:p>
            <a:pPr algn="ctr" eaLnBrk="1" hangingPunct="1">
              <a:lnSpc>
                <a:spcPct val="90000"/>
              </a:lnSpc>
              <a:spcBef>
                <a:spcPct val="0"/>
              </a:spcBef>
              <a:buFontTx/>
              <a:buNone/>
            </a:pPr>
            <a:r>
              <a:rPr lang="hu-HU" b="1" i="1" smtClean="0">
                <a:solidFill>
                  <a:srgbClr val="FF9933"/>
                </a:solidFill>
                <a:latin typeface="Times New Roman" pitchFamily="18" charset="0"/>
              </a:rPr>
              <a:t>Mivel foglalkozik a geometriai optika</a:t>
            </a:r>
            <a:r>
              <a:rPr lang="hu-HU" b="1" smtClean="0">
                <a:solidFill>
                  <a:srgbClr val="FF9933"/>
                </a:solidFill>
                <a:latin typeface="Times New Roman" pitchFamily="18" charset="0"/>
              </a:rPr>
              <a:t> ?</a:t>
            </a:r>
          </a:p>
          <a:p>
            <a:pPr algn="ctr" eaLnBrk="1" hangingPunct="1">
              <a:lnSpc>
                <a:spcPct val="90000"/>
              </a:lnSpc>
              <a:spcBef>
                <a:spcPct val="0"/>
              </a:spcBef>
              <a:buFontTx/>
              <a:buNone/>
            </a:pPr>
            <a:endParaRPr lang="hu-HU" b="1" smtClean="0">
              <a:solidFill>
                <a:srgbClr val="FF9933"/>
              </a:solidFill>
              <a:latin typeface="Times New Roman" pitchFamily="18" charset="0"/>
            </a:endParaRPr>
          </a:p>
          <a:p>
            <a:pPr algn="just" eaLnBrk="1" hangingPunct="1">
              <a:lnSpc>
                <a:spcPct val="90000"/>
              </a:lnSpc>
              <a:spcBef>
                <a:spcPct val="0"/>
              </a:spcBef>
              <a:buFontTx/>
              <a:buNone/>
            </a:pPr>
            <a:r>
              <a:rPr lang="hu-HU" smtClean="0">
                <a:solidFill>
                  <a:srgbClr val="000066"/>
                </a:solidFill>
                <a:latin typeface="Times New Roman" pitchFamily="18" charset="0"/>
              </a:rPr>
              <a:t>	</a:t>
            </a:r>
            <a:r>
              <a:rPr lang="hu-HU" b="1" i="1" smtClean="0">
                <a:solidFill>
                  <a:srgbClr val="FF9933"/>
                </a:solidFill>
                <a:latin typeface="Times New Roman" pitchFamily="18" charset="0"/>
              </a:rPr>
              <a:t>Fényforrás, fénynyaláb, fénysugár, fotometriai mennyiségek, fény terjedése, visszaverődése, törése, stb…</a:t>
            </a:r>
          </a:p>
          <a:p>
            <a:pPr eaLnBrk="1" hangingPunct="1">
              <a:lnSpc>
                <a:spcPct val="90000"/>
              </a:lnSpc>
              <a:spcBef>
                <a:spcPct val="0"/>
              </a:spcBef>
              <a:buFontTx/>
              <a:buNone/>
            </a:pPr>
            <a:endParaRPr lang="hu-HU" b="1" i="1" smtClean="0">
              <a:solidFill>
                <a:srgbClr val="FF9933"/>
              </a:solidFill>
              <a:latin typeface="Times New Roman" pitchFamily="18" charset="0"/>
            </a:endParaRPr>
          </a:p>
          <a:p>
            <a:pPr algn="just" eaLnBrk="1" hangingPunct="1">
              <a:lnSpc>
                <a:spcPct val="90000"/>
              </a:lnSpc>
              <a:spcBef>
                <a:spcPct val="0"/>
              </a:spcBef>
              <a:buFontTx/>
              <a:buNone/>
            </a:pPr>
            <a:r>
              <a:rPr lang="hu-HU" b="1" i="1" u="sng" smtClean="0">
                <a:solidFill>
                  <a:srgbClr val="FF9933"/>
                </a:solidFill>
                <a:latin typeface="Times New Roman" pitchFamily="18" charset="0"/>
              </a:rPr>
              <a:t>Fényforrások</a:t>
            </a:r>
            <a:r>
              <a:rPr lang="hu-HU" b="1" smtClean="0">
                <a:solidFill>
                  <a:srgbClr val="FF9933"/>
                </a:solidFill>
                <a:latin typeface="Times New Roman" pitchFamily="18" charset="0"/>
              </a:rPr>
              <a:t>: </a:t>
            </a:r>
            <a:r>
              <a:rPr lang="hu-HU" b="1" i="1" smtClean="0">
                <a:solidFill>
                  <a:srgbClr val="FF9933"/>
                </a:solidFill>
                <a:latin typeface="Times New Roman" pitchFamily="18" charset="0"/>
              </a:rPr>
              <a:t>azok a testek, amelyek fényt bocsátanak ki magukból (Nap, izzó, gyertya, stb.), illetve fény verődik vissza róluk (Hold, tükör, stb.).</a:t>
            </a:r>
          </a:p>
          <a:p>
            <a:pPr algn="just" eaLnBrk="1" hangingPunct="1">
              <a:lnSpc>
                <a:spcPct val="90000"/>
              </a:lnSpc>
              <a:spcBef>
                <a:spcPct val="0"/>
              </a:spcBef>
              <a:buFontTx/>
              <a:buNone/>
            </a:pPr>
            <a:endParaRPr lang="hu-HU" b="1" i="1" smtClean="0">
              <a:solidFill>
                <a:srgbClr val="FF9933"/>
              </a:solidFill>
              <a:latin typeface="Times New Roman" pitchFamily="18" charset="0"/>
            </a:endParaRPr>
          </a:p>
          <a:p>
            <a:pPr eaLnBrk="1" hangingPunct="1">
              <a:lnSpc>
                <a:spcPct val="90000"/>
              </a:lnSpc>
            </a:pPr>
            <a:endParaRPr lang="hu-HU"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68313" y="0"/>
            <a:ext cx="8229600" cy="1143000"/>
          </a:xfrm>
        </p:spPr>
        <p:txBody>
          <a:bodyPr/>
          <a:lstStyle/>
          <a:p>
            <a:pPr eaLnBrk="1" hangingPunct="1"/>
            <a:r>
              <a:rPr lang="hu-HU" b="1" i="1" smtClean="0">
                <a:solidFill>
                  <a:srgbClr val="FF9900"/>
                </a:solidFill>
                <a:latin typeface="Times New Roman" pitchFamily="18" charset="0"/>
              </a:rPr>
              <a:t>OPTIKA</a:t>
            </a:r>
          </a:p>
        </p:txBody>
      </p:sp>
      <p:sp>
        <p:nvSpPr>
          <p:cNvPr id="59395" name="Rectangle 3"/>
          <p:cNvSpPr>
            <a:spLocks noGrp="1" noChangeArrowheads="1"/>
          </p:cNvSpPr>
          <p:nvPr>
            <p:ph type="body" idx="1"/>
          </p:nvPr>
        </p:nvSpPr>
        <p:spPr>
          <a:xfrm>
            <a:off x="468313" y="1196975"/>
            <a:ext cx="8229600" cy="4525963"/>
          </a:xfrm>
        </p:spPr>
        <p:txBody>
          <a:bodyPr/>
          <a:lstStyle/>
          <a:p>
            <a:pPr algn="just" eaLnBrk="1" hangingPunct="1">
              <a:buFontTx/>
              <a:buNone/>
            </a:pPr>
            <a:r>
              <a:rPr lang="hu-HU" b="1" i="1" u="sng" smtClean="0">
                <a:solidFill>
                  <a:srgbClr val="FF9933"/>
                </a:solidFill>
                <a:latin typeface="Times New Roman" pitchFamily="18" charset="0"/>
              </a:rPr>
              <a:t>Fénynyaláb</a:t>
            </a:r>
            <a:r>
              <a:rPr lang="hu-HU" b="1" smtClean="0">
                <a:solidFill>
                  <a:srgbClr val="FF9933"/>
                </a:solidFill>
                <a:latin typeface="Times New Roman" pitchFamily="18" charset="0"/>
              </a:rPr>
              <a:t>: </a:t>
            </a:r>
            <a:r>
              <a:rPr lang="hu-HU" b="1" i="1" smtClean="0">
                <a:solidFill>
                  <a:srgbClr val="FF9933"/>
                </a:solidFill>
                <a:latin typeface="Times New Roman" pitchFamily="18" charset="0"/>
              </a:rPr>
              <a:t>pl. résen át beszűrődő fény, látszik a dohányfüstben, ködben,…</a:t>
            </a:r>
          </a:p>
          <a:p>
            <a:pPr algn="just" eaLnBrk="1" hangingPunct="1">
              <a:buFontTx/>
              <a:buNone/>
            </a:pPr>
            <a:r>
              <a:rPr lang="hu-HU" b="1" i="1" smtClean="0">
                <a:solidFill>
                  <a:srgbClr val="FF9933"/>
                </a:solidFill>
                <a:latin typeface="Times New Roman" pitchFamily="18" charset="0"/>
              </a:rPr>
              <a:t>	lehet párhuzamos, vagy kúp alakú.</a:t>
            </a:r>
          </a:p>
          <a:p>
            <a:pPr algn="just" eaLnBrk="1" hangingPunct="1">
              <a:buFontTx/>
              <a:buNone/>
            </a:pPr>
            <a:r>
              <a:rPr lang="hu-HU" b="1" i="1" u="sng" smtClean="0">
                <a:solidFill>
                  <a:srgbClr val="FF9933"/>
                </a:solidFill>
                <a:latin typeface="Times New Roman" pitchFamily="18" charset="0"/>
              </a:rPr>
              <a:t>Fénysugár</a:t>
            </a:r>
            <a:r>
              <a:rPr lang="hu-HU" b="1" smtClean="0">
                <a:solidFill>
                  <a:srgbClr val="FF9933"/>
                </a:solidFill>
                <a:latin typeface="Times New Roman" pitchFamily="18" charset="0"/>
              </a:rPr>
              <a:t> ≈ </a:t>
            </a:r>
            <a:r>
              <a:rPr lang="hu-HU" b="1" i="1" smtClean="0">
                <a:solidFill>
                  <a:srgbClr val="FF9933"/>
                </a:solidFill>
                <a:latin typeface="Times New Roman" pitchFamily="18" charset="0"/>
              </a:rPr>
              <a:t>nagyon keskeny nyaláb (vonal).</a:t>
            </a:r>
          </a:p>
          <a:p>
            <a:pPr algn="just" eaLnBrk="1" hangingPunct="1">
              <a:buFontTx/>
              <a:buNone/>
            </a:pPr>
            <a:r>
              <a:rPr lang="hu-HU" b="1" i="1" u="sng" smtClean="0">
                <a:solidFill>
                  <a:srgbClr val="FF9933"/>
                </a:solidFill>
                <a:latin typeface="Times New Roman" pitchFamily="18" charset="0"/>
              </a:rPr>
              <a:t>A fény sugárzása</a:t>
            </a:r>
            <a:r>
              <a:rPr lang="hu-HU" b="1" smtClean="0">
                <a:solidFill>
                  <a:srgbClr val="FF9933"/>
                </a:solidFill>
                <a:latin typeface="Times New Roman" pitchFamily="18" charset="0"/>
              </a:rPr>
              <a:t> : </a:t>
            </a:r>
            <a:r>
              <a:rPr lang="hu-HU" b="1" i="1" smtClean="0">
                <a:solidFill>
                  <a:srgbClr val="FF9933"/>
                </a:solidFill>
                <a:latin typeface="Times New Roman" pitchFamily="18" charset="0"/>
              </a:rPr>
              <a:t>energia terjed a fényforrástól adott 	térszögben (szteradián).</a:t>
            </a:r>
          </a:p>
          <a:p>
            <a:pPr algn="just" eaLnBrk="1" hangingPunct="1">
              <a:buFontTx/>
              <a:buNone/>
            </a:pPr>
            <a:r>
              <a:rPr lang="hu-HU" b="1" i="1" u="sng" smtClean="0">
                <a:solidFill>
                  <a:srgbClr val="FF9933"/>
                </a:solidFill>
                <a:latin typeface="Times New Roman" pitchFamily="18" charset="0"/>
              </a:rPr>
              <a:t>Fotometria</a:t>
            </a:r>
            <a:r>
              <a:rPr lang="hu-HU" b="1" smtClean="0">
                <a:solidFill>
                  <a:srgbClr val="FF9933"/>
                </a:solidFill>
                <a:latin typeface="Times New Roman" pitchFamily="18" charset="0"/>
              </a:rPr>
              <a:t>: </a:t>
            </a:r>
            <a:r>
              <a:rPr lang="hu-HU" b="1" i="1" smtClean="0">
                <a:solidFill>
                  <a:srgbClr val="FF9933"/>
                </a:solidFill>
                <a:latin typeface="Times New Roman" pitchFamily="18" charset="0"/>
              </a:rPr>
              <a:t>fényerősség [candela: cd], megvilágítás erőssége [lux: cd/m</a:t>
            </a:r>
            <a:r>
              <a:rPr lang="hu-HU" b="1" i="1" baseline="30000" smtClean="0">
                <a:solidFill>
                  <a:srgbClr val="FF9933"/>
                </a:solidFill>
                <a:latin typeface="Times New Roman" pitchFamily="18" charset="0"/>
              </a:rPr>
              <a:t>2</a:t>
            </a:r>
            <a:r>
              <a:rPr lang="hu-HU" b="1" i="1" smtClean="0">
                <a:solidFill>
                  <a:srgbClr val="FF9933"/>
                </a:solidFill>
                <a:latin typeface="Times New Roman" pitchFamily="18" charset="0"/>
              </a:rPr>
              <a:t>].</a:t>
            </a:r>
          </a:p>
          <a:p>
            <a:pPr eaLnBrk="1" hangingPunct="1">
              <a:buFontTx/>
              <a:buNone/>
            </a:pPr>
            <a:endParaRPr lang="hu-HU" b="1" i="1" smtClean="0">
              <a:solidFill>
                <a:srgbClr val="FF9933"/>
              </a:solidFill>
              <a:latin typeface="Times New Roman" pitchFamily="18" charset="0"/>
            </a:endParaRPr>
          </a:p>
          <a:p>
            <a:pPr eaLnBrk="1" hangingPunct="1">
              <a:lnSpc>
                <a:spcPct val="80000"/>
              </a:lnSpc>
              <a:spcBef>
                <a:spcPct val="0"/>
              </a:spcBef>
              <a:buFontTx/>
              <a:buNone/>
            </a:pPr>
            <a:endParaRPr lang="hu-HU" sz="2800" smtClean="0">
              <a:solidFill>
                <a:srgbClr val="000066"/>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60419" name="Rectangle 3"/>
          <p:cNvSpPr>
            <a:spLocks noGrp="1" noChangeArrowheads="1"/>
          </p:cNvSpPr>
          <p:nvPr>
            <p:ph type="body" idx="1"/>
          </p:nvPr>
        </p:nvSpPr>
        <p:spPr>
          <a:xfrm>
            <a:off x="468313" y="1268413"/>
            <a:ext cx="8229600" cy="4525962"/>
          </a:xfrm>
        </p:spPr>
        <p:txBody>
          <a:bodyPr/>
          <a:lstStyle/>
          <a:p>
            <a:pPr algn="just" eaLnBrk="1" hangingPunct="1">
              <a:buFontTx/>
              <a:buNone/>
            </a:pPr>
            <a:r>
              <a:rPr lang="hu-HU" b="1" i="1" u="sng" smtClean="0">
                <a:solidFill>
                  <a:srgbClr val="FF9933"/>
                </a:solidFill>
                <a:latin typeface="Times New Roman" pitchFamily="18" charset="0"/>
              </a:rPr>
              <a:t>Tapasztalat</a:t>
            </a:r>
            <a:r>
              <a:rPr lang="hu-HU" b="1" i="1" smtClean="0">
                <a:solidFill>
                  <a:srgbClr val="FF9933"/>
                </a:solidFill>
                <a:latin typeface="Times New Roman" pitchFamily="18" charset="0"/>
              </a:rPr>
              <a:t> : a fény egyenes vonalban, minden irányban terjed.</a:t>
            </a:r>
          </a:p>
          <a:p>
            <a:pPr eaLnBrk="1" hangingPunct="1">
              <a:buFontTx/>
              <a:buNone/>
            </a:pPr>
            <a:r>
              <a:rPr lang="hu-HU" b="1" i="1" u="sng" smtClean="0">
                <a:solidFill>
                  <a:srgbClr val="FF9933"/>
                </a:solidFill>
                <a:latin typeface="Times New Roman" pitchFamily="18" charset="0"/>
              </a:rPr>
              <a:t>optikai csalódások:</a:t>
            </a:r>
          </a:p>
          <a:p>
            <a:pPr eaLnBrk="1" hangingPunct="1">
              <a:buFontTx/>
              <a:buNone/>
            </a:pPr>
            <a:endParaRPr lang="hu-HU" i="1" smtClean="0">
              <a:solidFill>
                <a:srgbClr val="000066"/>
              </a:solidFill>
              <a:latin typeface="Times New Roman" pitchFamily="18" charset="0"/>
            </a:endParaRPr>
          </a:p>
        </p:txBody>
      </p:sp>
      <p:pic>
        <p:nvPicPr>
          <p:cNvPr id="60420" name="Picture 4" descr="EnTochStaatAllesStil"/>
          <p:cNvPicPr>
            <a:picLocks noChangeAspect="1" noChangeArrowheads="1"/>
          </p:cNvPicPr>
          <p:nvPr/>
        </p:nvPicPr>
        <p:blipFill>
          <a:blip r:embed="rId3" cstate="print"/>
          <a:srcRect/>
          <a:stretch>
            <a:fillRect/>
          </a:stretch>
        </p:blipFill>
        <p:spPr bwMode="auto">
          <a:xfrm>
            <a:off x="539750" y="3068638"/>
            <a:ext cx="3228975" cy="2420937"/>
          </a:xfrm>
          <a:prstGeom prst="rect">
            <a:avLst/>
          </a:prstGeom>
          <a:noFill/>
          <a:ln w="9525">
            <a:noFill/>
            <a:miter lim="800000"/>
            <a:headEnd/>
            <a:tailEnd/>
          </a:ln>
        </p:spPr>
      </p:pic>
      <p:pic>
        <p:nvPicPr>
          <p:cNvPr id="60421" name="Picture 5" descr="hajok"/>
          <p:cNvPicPr>
            <a:picLocks noChangeAspect="1" noChangeArrowheads="1"/>
          </p:cNvPicPr>
          <p:nvPr/>
        </p:nvPicPr>
        <p:blipFill>
          <a:blip r:embed="rId4" cstate="print"/>
          <a:srcRect/>
          <a:stretch>
            <a:fillRect/>
          </a:stretch>
        </p:blipFill>
        <p:spPr bwMode="auto">
          <a:xfrm>
            <a:off x="5003800" y="2349500"/>
            <a:ext cx="3609975" cy="1808163"/>
          </a:xfrm>
          <a:prstGeom prst="rect">
            <a:avLst/>
          </a:prstGeom>
          <a:noFill/>
          <a:ln w="9525">
            <a:noFill/>
            <a:miter lim="800000"/>
            <a:headEnd/>
            <a:tailEnd/>
          </a:ln>
        </p:spPr>
      </p:pic>
      <p:grpSp>
        <p:nvGrpSpPr>
          <p:cNvPr id="60422" name="Group 6"/>
          <p:cNvGrpSpPr>
            <a:grpSpLocks/>
          </p:cNvGrpSpPr>
          <p:nvPr/>
        </p:nvGrpSpPr>
        <p:grpSpPr bwMode="auto">
          <a:xfrm>
            <a:off x="1331913" y="5805488"/>
            <a:ext cx="1500187" cy="776287"/>
            <a:chOff x="310" y="3205"/>
            <a:chExt cx="630" cy="326"/>
          </a:xfrm>
        </p:grpSpPr>
        <p:grpSp>
          <p:nvGrpSpPr>
            <p:cNvPr id="60426" name="Group 7"/>
            <p:cNvGrpSpPr>
              <a:grpSpLocks/>
            </p:cNvGrpSpPr>
            <p:nvPr/>
          </p:nvGrpSpPr>
          <p:grpSpPr bwMode="auto">
            <a:xfrm>
              <a:off x="412" y="3205"/>
              <a:ext cx="426" cy="130"/>
              <a:chOff x="412" y="3205"/>
              <a:chExt cx="426" cy="130"/>
            </a:xfrm>
          </p:grpSpPr>
          <p:sp>
            <p:nvSpPr>
              <p:cNvPr id="60436" name="Line 8"/>
              <p:cNvSpPr>
                <a:spLocks noChangeShapeType="1"/>
              </p:cNvSpPr>
              <p:nvPr/>
            </p:nvSpPr>
            <p:spPr bwMode="auto">
              <a:xfrm>
                <a:off x="412" y="3270"/>
                <a:ext cx="426" cy="0"/>
              </a:xfrm>
              <a:prstGeom prst="line">
                <a:avLst/>
              </a:prstGeom>
              <a:noFill/>
              <a:ln w="38100">
                <a:solidFill>
                  <a:srgbClr val="FF9933"/>
                </a:solidFill>
                <a:round/>
                <a:headEnd/>
                <a:tailEnd/>
              </a:ln>
            </p:spPr>
            <p:txBody>
              <a:bodyPr/>
              <a:lstStyle/>
              <a:p>
                <a:endParaRPr lang="hu-HU"/>
              </a:p>
            </p:txBody>
          </p:sp>
          <p:grpSp>
            <p:nvGrpSpPr>
              <p:cNvPr id="60437" name="Group 9"/>
              <p:cNvGrpSpPr>
                <a:grpSpLocks/>
              </p:cNvGrpSpPr>
              <p:nvPr/>
            </p:nvGrpSpPr>
            <p:grpSpPr bwMode="auto">
              <a:xfrm>
                <a:off x="419" y="3205"/>
                <a:ext cx="97" cy="130"/>
                <a:chOff x="419" y="3205"/>
                <a:chExt cx="97" cy="130"/>
              </a:xfrm>
            </p:grpSpPr>
            <p:sp>
              <p:nvSpPr>
                <p:cNvPr id="60441" name="Line 10"/>
                <p:cNvSpPr>
                  <a:spLocks noChangeShapeType="1"/>
                </p:cNvSpPr>
                <p:nvPr/>
              </p:nvSpPr>
              <p:spPr bwMode="auto">
                <a:xfrm flipV="1">
                  <a:off x="419" y="3205"/>
                  <a:ext cx="97" cy="63"/>
                </a:xfrm>
                <a:prstGeom prst="line">
                  <a:avLst/>
                </a:prstGeom>
                <a:noFill/>
                <a:ln w="38100">
                  <a:solidFill>
                    <a:srgbClr val="FF9933"/>
                  </a:solidFill>
                  <a:round/>
                  <a:headEnd/>
                  <a:tailEnd/>
                </a:ln>
              </p:spPr>
              <p:txBody>
                <a:bodyPr/>
                <a:lstStyle/>
                <a:p>
                  <a:endParaRPr lang="hu-HU"/>
                </a:p>
              </p:txBody>
            </p:sp>
            <p:sp>
              <p:nvSpPr>
                <p:cNvPr id="60442" name="Line 11"/>
                <p:cNvSpPr>
                  <a:spLocks noChangeShapeType="1"/>
                </p:cNvSpPr>
                <p:nvPr/>
              </p:nvSpPr>
              <p:spPr bwMode="auto">
                <a:xfrm>
                  <a:off x="419" y="3272"/>
                  <a:ext cx="97" cy="63"/>
                </a:xfrm>
                <a:prstGeom prst="line">
                  <a:avLst/>
                </a:prstGeom>
                <a:noFill/>
                <a:ln w="38100">
                  <a:solidFill>
                    <a:srgbClr val="FF9933"/>
                  </a:solidFill>
                  <a:round/>
                  <a:headEnd/>
                  <a:tailEnd/>
                </a:ln>
              </p:spPr>
              <p:txBody>
                <a:bodyPr/>
                <a:lstStyle/>
                <a:p>
                  <a:endParaRPr lang="hu-HU"/>
                </a:p>
              </p:txBody>
            </p:sp>
          </p:grpSp>
          <p:grpSp>
            <p:nvGrpSpPr>
              <p:cNvPr id="60438" name="Group 12"/>
              <p:cNvGrpSpPr>
                <a:grpSpLocks/>
              </p:cNvGrpSpPr>
              <p:nvPr/>
            </p:nvGrpSpPr>
            <p:grpSpPr bwMode="auto">
              <a:xfrm flipH="1">
                <a:off x="734" y="3205"/>
                <a:ext cx="97" cy="130"/>
                <a:chOff x="419" y="3205"/>
                <a:chExt cx="97" cy="130"/>
              </a:xfrm>
            </p:grpSpPr>
            <p:sp>
              <p:nvSpPr>
                <p:cNvPr id="60439" name="Line 13"/>
                <p:cNvSpPr>
                  <a:spLocks noChangeShapeType="1"/>
                </p:cNvSpPr>
                <p:nvPr/>
              </p:nvSpPr>
              <p:spPr bwMode="auto">
                <a:xfrm flipV="1">
                  <a:off x="419" y="3205"/>
                  <a:ext cx="97" cy="63"/>
                </a:xfrm>
                <a:prstGeom prst="line">
                  <a:avLst/>
                </a:prstGeom>
                <a:noFill/>
                <a:ln w="38100">
                  <a:solidFill>
                    <a:srgbClr val="FF9933"/>
                  </a:solidFill>
                  <a:round/>
                  <a:headEnd/>
                  <a:tailEnd/>
                </a:ln>
              </p:spPr>
              <p:txBody>
                <a:bodyPr/>
                <a:lstStyle/>
                <a:p>
                  <a:endParaRPr lang="hu-HU"/>
                </a:p>
              </p:txBody>
            </p:sp>
            <p:sp>
              <p:nvSpPr>
                <p:cNvPr id="60440" name="Line 14"/>
                <p:cNvSpPr>
                  <a:spLocks noChangeShapeType="1"/>
                </p:cNvSpPr>
                <p:nvPr/>
              </p:nvSpPr>
              <p:spPr bwMode="auto">
                <a:xfrm>
                  <a:off x="419" y="3272"/>
                  <a:ext cx="97" cy="63"/>
                </a:xfrm>
                <a:prstGeom prst="line">
                  <a:avLst/>
                </a:prstGeom>
                <a:noFill/>
                <a:ln w="38100">
                  <a:solidFill>
                    <a:srgbClr val="FF9933"/>
                  </a:solidFill>
                  <a:round/>
                  <a:headEnd/>
                  <a:tailEnd/>
                </a:ln>
              </p:spPr>
              <p:txBody>
                <a:bodyPr/>
                <a:lstStyle/>
                <a:p>
                  <a:endParaRPr lang="hu-HU"/>
                </a:p>
              </p:txBody>
            </p:sp>
          </p:grpSp>
        </p:grpSp>
        <p:sp>
          <p:nvSpPr>
            <p:cNvPr id="60427" name="Line 15"/>
            <p:cNvSpPr>
              <a:spLocks noChangeShapeType="1"/>
            </p:cNvSpPr>
            <p:nvPr/>
          </p:nvSpPr>
          <p:spPr bwMode="auto">
            <a:xfrm>
              <a:off x="411" y="3466"/>
              <a:ext cx="426" cy="0"/>
            </a:xfrm>
            <a:prstGeom prst="line">
              <a:avLst/>
            </a:prstGeom>
            <a:noFill/>
            <a:ln w="38100">
              <a:solidFill>
                <a:srgbClr val="FF9933"/>
              </a:solidFill>
              <a:round/>
              <a:headEnd/>
              <a:tailEnd/>
            </a:ln>
          </p:spPr>
          <p:txBody>
            <a:bodyPr/>
            <a:lstStyle/>
            <a:p>
              <a:endParaRPr lang="hu-HU"/>
            </a:p>
          </p:txBody>
        </p:sp>
        <p:grpSp>
          <p:nvGrpSpPr>
            <p:cNvPr id="60428" name="Group 16"/>
            <p:cNvGrpSpPr>
              <a:grpSpLocks/>
            </p:cNvGrpSpPr>
            <p:nvPr/>
          </p:nvGrpSpPr>
          <p:grpSpPr bwMode="auto">
            <a:xfrm>
              <a:off x="843" y="3401"/>
              <a:ext cx="97" cy="130"/>
              <a:chOff x="419" y="3205"/>
              <a:chExt cx="97" cy="130"/>
            </a:xfrm>
          </p:grpSpPr>
          <p:sp>
            <p:nvSpPr>
              <p:cNvPr id="60434" name="Line 17"/>
              <p:cNvSpPr>
                <a:spLocks noChangeShapeType="1"/>
              </p:cNvSpPr>
              <p:nvPr/>
            </p:nvSpPr>
            <p:spPr bwMode="auto">
              <a:xfrm flipV="1">
                <a:off x="419" y="3205"/>
                <a:ext cx="97" cy="63"/>
              </a:xfrm>
              <a:prstGeom prst="line">
                <a:avLst/>
              </a:prstGeom>
              <a:noFill/>
              <a:ln w="38100">
                <a:solidFill>
                  <a:srgbClr val="FF9933"/>
                </a:solidFill>
                <a:round/>
                <a:headEnd/>
                <a:tailEnd/>
              </a:ln>
            </p:spPr>
            <p:txBody>
              <a:bodyPr/>
              <a:lstStyle/>
              <a:p>
                <a:endParaRPr lang="hu-HU"/>
              </a:p>
            </p:txBody>
          </p:sp>
          <p:sp>
            <p:nvSpPr>
              <p:cNvPr id="60435" name="Line 18"/>
              <p:cNvSpPr>
                <a:spLocks noChangeShapeType="1"/>
              </p:cNvSpPr>
              <p:nvPr/>
            </p:nvSpPr>
            <p:spPr bwMode="auto">
              <a:xfrm>
                <a:off x="419" y="3272"/>
                <a:ext cx="97" cy="63"/>
              </a:xfrm>
              <a:prstGeom prst="line">
                <a:avLst/>
              </a:prstGeom>
              <a:noFill/>
              <a:ln w="38100">
                <a:solidFill>
                  <a:srgbClr val="FF9933"/>
                </a:solidFill>
                <a:round/>
                <a:headEnd/>
                <a:tailEnd/>
              </a:ln>
            </p:spPr>
            <p:txBody>
              <a:bodyPr/>
              <a:lstStyle/>
              <a:p>
                <a:endParaRPr lang="hu-HU"/>
              </a:p>
            </p:txBody>
          </p:sp>
        </p:grpSp>
        <p:grpSp>
          <p:nvGrpSpPr>
            <p:cNvPr id="60429" name="Group 19"/>
            <p:cNvGrpSpPr>
              <a:grpSpLocks/>
            </p:cNvGrpSpPr>
            <p:nvPr/>
          </p:nvGrpSpPr>
          <p:grpSpPr bwMode="auto">
            <a:xfrm flipH="1">
              <a:off x="310" y="3400"/>
              <a:ext cx="97" cy="130"/>
              <a:chOff x="419" y="3205"/>
              <a:chExt cx="97" cy="130"/>
            </a:xfrm>
          </p:grpSpPr>
          <p:sp>
            <p:nvSpPr>
              <p:cNvPr id="60432" name="Line 20"/>
              <p:cNvSpPr>
                <a:spLocks noChangeShapeType="1"/>
              </p:cNvSpPr>
              <p:nvPr/>
            </p:nvSpPr>
            <p:spPr bwMode="auto">
              <a:xfrm flipV="1">
                <a:off x="419" y="3205"/>
                <a:ext cx="97" cy="63"/>
              </a:xfrm>
              <a:prstGeom prst="line">
                <a:avLst/>
              </a:prstGeom>
              <a:noFill/>
              <a:ln w="38100">
                <a:solidFill>
                  <a:srgbClr val="FF9933"/>
                </a:solidFill>
                <a:round/>
                <a:headEnd/>
                <a:tailEnd/>
              </a:ln>
            </p:spPr>
            <p:txBody>
              <a:bodyPr/>
              <a:lstStyle/>
              <a:p>
                <a:endParaRPr lang="hu-HU"/>
              </a:p>
            </p:txBody>
          </p:sp>
          <p:sp>
            <p:nvSpPr>
              <p:cNvPr id="60433" name="Line 21"/>
              <p:cNvSpPr>
                <a:spLocks noChangeShapeType="1"/>
              </p:cNvSpPr>
              <p:nvPr/>
            </p:nvSpPr>
            <p:spPr bwMode="auto">
              <a:xfrm>
                <a:off x="419" y="3272"/>
                <a:ext cx="97" cy="63"/>
              </a:xfrm>
              <a:prstGeom prst="line">
                <a:avLst/>
              </a:prstGeom>
              <a:noFill/>
              <a:ln w="38100">
                <a:solidFill>
                  <a:srgbClr val="FF9933"/>
                </a:solidFill>
                <a:round/>
                <a:headEnd/>
                <a:tailEnd/>
              </a:ln>
            </p:spPr>
            <p:txBody>
              <a:bodyPr/>
              <a:lstStyle/>
              <a:p>
                <a:endParaRPr lang="hu-HU"/>
              </a:p>
            </p:txBody>
          </p:sp>
        </p:grpSp>
        <p:sp>
          <p:nvSpPr>
            <p:cNvPr id="60430" name="AutoShape 22"/>
            <p:cNvSpPr>
              <a:spLocks noChangeArrowheads="1"/>
            </p:cNvSpPr>
            <p:nvPr/>
          </p:nvSpPr>
          <p:spPr bwMode="auto">
            <a:xfrm rot="5400000" flipH="1">
              <a:off x="398" y="3452"/>
              <a:ext cx="27" cy="27"/>
            </a:xfrm>
            <a:prstGeom prst="triangle">
              <a:avLst>
                <a:gd name="adj" fmla="val 50000"/>
              </a:avLst>
            </a:prstGeom>
            <a:solidFill>
              <a:srgbClr val="FF9933"/>
            </a:solidFill>
            <a:ln w="9525">
              <a:solidFill>
                <a:schemeClr val="bg2"/>
              </a:solidFill>
              <a:miter lim="800000"/>
              <a:headEnd/>
              <a:tailEnd/>
            </a:ln>
          </p:spPr>
          <p:txBody>
            <a:bodyPr wrap="none" anchor="ctr"/>
            <a:lstStyle/>
            <a:p>
              <a:endParaRPr lang="hu-HU"/>
            </a:p>
          </p:txBody>
        </p:sp>
        <p:sp>
          <p:nvSpPr>
            <p:cNvPr id="60431" name="AutoShape 23"/>
            <p:cNvSpPr>
              <a:spLocks noChangeArrowheads="1"/>
            </p:cNvSpPr>
            <p:nvPr/>
          </p:nvSpPr>
          <p:spPr bwMode="auto">
            <a:xfrm rot="-5400000">
              <a:off x="818" y="3452"/>
              <a:ext cx="27" cy="27"/>
            </a:xfrm>
            <a:prstGeom prst="triangle">
              <a:avLst>
                <a:gd name="adj" fmla="val 50000"/>
              </a:avLst>
            </a:prstGeom>
            <a:solidFill>
              <a:srgbClr val="FF9933"/>
            </a:solidFill>
            <a:ln w="9525">
              <a:solidFill>
                <a:schemeClr val="bg2"/>
              </a:solidFill>
              <a:miter lim="800000"/>
              <a:headEnd/>
              <a:tailEnd/>
            </a:ln>
          </p:spPr>
          <p:txBody>
            <a:bodyPr wrap="none" anchor="ctr"/>
            <a:lstStyle/>
            <a:p>
              <a:endParaRPr lang="hu-HU"/>
            </a:p>
          </p:txBody>
        </p:sp>
      </p:grpSp>
      <p:grpSp>
        <p:nvGrpSpPr>
          <p:cNvPr id="60423" name="Group 24"/>
          <p:cNvGrpSpPr>
            <a:grpSpLocks/>
          </p:cNvGrpSpPr>
          <p:nvPr/>
        </p:nvGrpSpPr>
        <p:grpSpPr bwMode="auto">
          <a:xfrm>
            <a:off x="4716463" y="4365625"/>
            <a:ext cx="3600450" cy="2170113"/>
            <a:chOff x="4314" y="3002"/>
            <a:chExt cx="969" cy="974"/>
          </a:xfrm>
        </p:grpSpPr>
        <p:pic>
          <p:nvPicPr>
            <p:cNvPr id="60424" name="Picture 25" descr="Resize of opt-csal5"/>
            <p:cNvPicPr preferRelativeResize="0">
              <a:picLocks noChangeAspect="1" noChangeArrowheads="1"/>
            </p:cNvPicPr>
            <p:nvPr/>
          </p:nvPicPr>
          <p:blipFill>
            <a:blip r:embed="rId5" cstate="print"/>
            <a:srcRect/>
            <a:stretch>
              <a:fillRect/>
            </a:stretch>
          </p:blipFill>
          <p:spPr bwMode="auto">
            <a:xfrm>
              <a:off x="4314" y="3002"/>
              <a:ext cx="969" cy="974"/>
            </a:xfrm>
            <a:prstGeom prst="rect">
              <a:avLst/>
            </a:prstGeom>
            <a:noFill/>
            <a:ln w="9525">
              <a:noFill/>
              <a:miter lim="800000"/>
              <a:headEnd/>
              <a:tailEnd/>
            </a:ln>
          </p:spPr>
        </p:pic>
        <p:sp>
          <p:nvSpPr>
            <p:cNvPr id="60425" name="Rectangle 26"/>
            <p:cNvSpPr>
              <a:spLocks noChangeArrowheads="1"/>
            </p:cNvSpPr>
            <p:nvPr/>
          </p:nvSpPr>
          <p:spPr bwMode="auto">
            <a:xfrm>
              <a:off x="4316" y="3008"/>
              <a:ext cx="966" cy="965"/>
            </a:xfrm>
            <a:prstGeom prst="rect">
              <a:avLst/>
            </a:prstGeom>
            <a:noFill/>
            <a:ln w="25400">
              <a:solidFill>
                <a:schemeClr val="tx1"/>
              </a:solidFill>
              <a:miter lim="800000"/>
              <a:headEnd/>
              <a:tailEnd/>
            </a:ln>
          </p:spPr>
          <p:txBody>
            <a:bodyPr wrap="none" anchor="ctr"/>
            <a:lstStyle/>
            <a:p>
              <a:endParaRPr lang="hu-HU"/>
            </a:p>
          </p:txBody>
        </p:sp>
      </p:gr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61443" name="Rectangle 3"/>
          <p:cNvSpPr>
            <a:spLocks noGrp="1" noChangeArrowheads="1"/>
          </p:cNvSpPr>
          <p:nvPr>
            <p:ph type="body" idx="1"/>
          </p:nvPr>
        </p:nvSpPr>
        <p:spPr/>
        <p:txBody>
          <a:bodyPr/>
          <a:lstStyle/>
          <a:p>
            <a:pPr algn="just" eaLnBrk="1" hangingPunct="1">
              <a:buFontTx/>
              <a:buNone/>
            </a:pPr>
            <a:r>
              <a:rPr lang="hu-HU" b="1" u="sng" smtClean="0">
                <a:solidFill>
                  <a:srgbClr val="FF9933"/>
                </a:solidFill>
                <a:latin typeface="Times New Roman" pitchFamily="18" charset="0"/>
              </a:rPr>
              <a:t>Árnyék</a:t>
            </a:r>
            <a:r>
              <a:rPr lang="hu-HU" b="1" smtClean="0">
                <a:solidFill>
                  <a:srgbClr val="FF9933"/>
                </a:solidFill>
                <a:latin typeface="Times New Roman" pitchFamily="18" charset="0"/>
              </a:rPr>
              <a:t>: </a:t>
            </a:r>
            <a:r>
              <a:rPr lang="hu-HU" b="1" i="1" u="sng" smtClean="0">
                <a:solidFill>
                  <a:srgbClr val="FF9933"/>
                </a:solidFill>
                <a:latin typeface="Times New Roman" pitchFamily="18" charset="0"/>
              </a:rPr>
              <a:t>pontszerű fényforrás</a:t>
            </a:r>
            <a:r>
              <a:rPr lang="hu-HU" b="1" smtClean="0">
                <a:solidFill>
                  <a:srgbClr val="FF9933"/>
                </a:solidFill>
                <a:latin typeface="Times New Roman" pitchFamily="18" charset="0"/>
              </a:rPr>
              <a:t>: </a:t>
            </a:r>
            <a:r>
              <a:rPr lang="hu-HU" b="1" i="1" smtClean="0">
                <a:solidFill>
                  <a:srgbClr val="FF9933"/>
                </a:solidFill>
                <a:latin typeface="Times New Roman" pitchFamily="18" charset="0"/>
              </a:rPr>
              <a:t>az árnyék    						széle éles,</a:t>
            </a:r>
          </a:p>
          <a:p>
            <a:pPr algn="just" eaLnBrk="1" hangingPunct="1">
              <a:buFontTx/>
              <a:buNone/>
            </a:pPr>
            <a:r>
              <a:rPr lang="hu-HU" b="1" smtClean="0">
                <a:solidFill>
                  <a:srgbClr val="FF9933"/>
                </a:solidFill>
                <a:latin typeface="Times New Roman" pitchFamily="18" charset="0"/>
              </a:rPr>
              <a:t>		       </a:t>
            </a:r>
            <a:r>
              <a:rPr lang="hu-HU" b="1" i="1" u="sng" smtClean="0">
                <a:solidFill>
                  <a:srgbClr val="FF9933"/>
                </a:solidFill>
                <a:latin typeface="Times New Roman" pitchFamily="18" charset="0"/>
              </a:rPr>
              <a:t>kiterjedt fényforrás</a:t>
            </a:r>
            <a:r>
              <a:rPr lang="hu-HU" b="1" smtClean="0">
                <a:solidFill>
                  <a:srgbClr val="FF9933"/>
                </a:solidFill>
                <a:latin typeface="Times New Roman" pitchFamily="18" charset="0"/>
              </a:rPr>
              <a:t>: </a:t>
            </a:r>
            <a:r>
              <a:rPr lang="hu-HU" b="1" i="1" smtClean="0">
                <a:solidFill>
                  <a:srgbClr val="FF9933"/>
                </a:solidFill>
                <a:latin typeface="Times New Roman" pitchFamily="18" charset="0"/>
              </a:rPr>
              <a:t>az árnyék   						széle elmosódott.</a:t>
            </a:r>
          </a:p>
        </p:txBody>
      </p:sp>
      <p:pic>
        <p:nvPicPr>
          <p:cNvPr id="61444" name="Picture 5" descr="050108_3"/>
          <p:cNvPicPr>
            <a:picLocks noChangeAspect="1" noChangeArrowheads="1"/>
          </p:cNvPicPr>
          <p:nvPr/>
        </p:nvPicPr>
        <p:blipFill>
          <a:blip r:embed="rId3" cstate="print"/>
          <a:srcRect/>
          <a:stretch>
            <a:fillRect/>
          </a:stretch>
        </p:blipFill>
        <p:spPr bwMode="auto">
          <a:xfrm>
            <a:off x="611188" y="3860800"/>
            <a:ext cx="3429000" cy="2571750"/>
          </a:xfrm>
          <a:prstGeom prst="rect">
            <a:avLst/>
          </a:prstGeom>
          <a:noFill/>
          <a:ln w="9525">
            <a:noFill/>
            <a:miter lim="800000"/>
            <a:headEnd/>
            <a:tailEnd/>
          </a:ln>
        </p:spPr>
      </p:pic>
      <p:pic>
        <p:nvPicPr>
          <p:cNvPr id="61445" name="Picture 7" descr="40">
            <a:hlinkClick r:id="rId4"/>
          </p:cNvPr>
          <p:cNvPicPr>
            <a:picLocks noChangeAspect="1" noChangeArrowheads="1"/>
          </p:cNvPicPr>
          <p:nvPr/>
        </p:nvPicPr>
        <p:blipFill>
          <a:blip r:embed="rId5" cstate="print"/>
          <a:srcRect/>
          <a:stretch>
            <a:fillRect/>
          </a:stretch>
        </p:blipFill>
        <p:spPr bwMode="auto">
          <a:xfrm>
            <a:off x="4932363" y="4221163"/>
            <a:ext cx="3584575" cy="1670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62467" name="Rectangle 3"/>
          <p:cNvSpPr>
            <a:spLocks noGrp="1" noChangeArrowheads="1"/>
          </p:cNvSpPr>
          <p:nvPr>
            <p:ph type="body" idx="1"/>
          </p:nvPr>
        </p:nvSpPr>
        <p:spPr/>
        <p:txBody>
          <a:bodyPr/>
          <a:lstStyle/>
          <a:p>
            <a:pPr eaLnBrk="1" hangingPunct="1">
              <a:buFontTx/>
              <a:buNone/>
            </a:pPr>
            <a:r>
              <a:rPr lang="hu-HU" b="1" u="sng" smtClean="0">
                <a:solidFill>
                  <a:srgbClr val="FF9933"/>
                </a:solidFill>
                <a:latin typeface="Times New Roman" pitchFamily="18" charset="0"/>
              </a:rPr>
              <a:t>Az árnyék keletkezése</a:t>
            </a:r>
            <a:r>
              <a:rPr lang="hu-HU" b="1" smtClean="0">
                <a:solidFill>
                  <a:srgbClr val="FF9933"/>
                </a:solidFill>
                <a:latin typeface="Times New Roman" pitchFamily="18" charset="0"/>
              </a:rPr>
              <a:t> </a:t>
            </a:r>
            <a:r>
              <a:rPr lang="hu-HU" b="1" i="1" u="sng" smtClean="0">
                <a:solidFill>
                  <a:srgbClr val="FF9933"/>
                </a:solidFill>
                <a:latin typeface="Times New Roman" pitchFamily="18" charset="0"/>
              </a:rPr>
              <a:t>pontszerű</a:t>
            </a:r>
            <a:r>
              <a:rPr lang="hu-HU" b="1" i="1" smtClean="0">
                <a:solidFill>
                  <a:srgbClr val="FF9933"/>
                </a:solidFill>
                <a:latin typeface="Times New Roman" pitchFamily="18" charset="0"/>
              </a:rPr>
              <a:t> </a:t>
            </a:r>
            <a:r>
              <a:rPr lang="hu-HU" b="1" i="1" u="sng" smtClean="0">
                <a:solidFill>
                  <a:srgbClr val="FF9933"/>
                </a:solidFill>
                <a:latin typeface="Times New Roman" pitchFamily="18" charset="0"/>
              </a:rPr>
              <a:t>fényforrás </a:t>
            </a:r>
            <a:r>
              <a:rPr lang="hu-HU" b="1" u="sng" smtClean="0">
                <a:solidFill>
                  <a:srgbClr val="FF9933"/>
                </a:solidFill>
                <a:latin typeface="Times New Roman" pitchFamily="18" charset="0"/>
              </a:rPr>
              <a:t>esetén</a:t>
            </a:r>
            <a:r>
              <a:rPr lang="hu-HU" b="1" i="1" u="sng" smtClean="0">
                <a:solidFill>
                  <a:srgbClr val="FF9933"/>
                </a:solidFill>
                <a:latin typeface="Times New Roman" pitchFamily="18" charset="0"/>
              </a:rPr>
              <a:t>:</a:t>
            </a:r>
          </a:p>
        </p:txBody>
      </p:sp>
      <p:sp>
        <p:nvSpPr>
          <p:cNvPr id="62468" name="Oval 4"/>
          <p:cNvSpPr>
            <a:spLocks noChangeArrowheads="1"/>
          </p:cNvSpPr>
          <p:nvPr/>
        </p:nvSpPr>
        <p:spPr bwMode="auto">
          <a:xfrm>
            <a:off x="1331913" y="4437063"/>
            <a:ext cx="71437" cy="179387"/>
          </a:xfrm>
          <a:prstGeom prst="ellipse">
            <a:avLst/>
          </a:prstGeom>
          <a:solidFill>
            <a:schemeClr val="accent1"/>
          </a:solidFill>
          <a:ln w="9525">
            <a:solidFill>
              <a:schemeClr val="tx1"/>
            </a:solidFill>
            <a:round/>
            <a:headEnd/>
            <a:tailEnd/>
          </a:ln>
        </p:spPr>
        <p:txBody>
          <a:bodyPr wrap="none" anchor="ctr"/>
          <a:lstStyle/>
          <a:p>
            <a:endParaRPr lang="hu-HU"/>
          </a:p>
        </p:txBody>
      </p:sp>
      <p:sp>
        <p:nvSpPr>
          <p:cNvPr id="62469" name="Text Box 5"/>
          <p:cNvSpPr txBox="1">
            <a:spLocks noChangeArrowheads="1"/>
          </p:cNvSpPr>
          <p:nvPr/>
        </p:nvSpPr>
        <p:spPr bwMode="auto">
          <a:xfrm>
            <a:off x="971550" y="4652963"/>
            <a:ext cx="360363" cy="519112"/>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F</a:t>
            </a:r>
          </a:p>
        </p:txBody>
      </p:sp>
      <p:sp>
        <p:nvSpPr>
          <p:cNvPr id="62470" name="Line 15"/>
          <p:cNvSpPr>
            <a:spLocks noChangeShapeType="1"/>
          </p:cNvSpPr>
          <p:nvPr/>
        </p:nvSpPr>
        <p:spPr bwMode="auto">
          <a:xfrm>
            <a:off x="2124075" y="4076700"/>
            <a:ext cx="0" cy="647700"/>
          </a:xfrm>
          <a:prstGeom prst="line">
            <a:avLst/>
          </a:prstGeom>
          <a:noFill/>
          <a:ln w="34925">
            <a:solidFill>
              <a:srgbClr val="FF9933"/>
            </a:solidFill>
            <a:round/>
            <a:headEnd type="triangle" w="med" len="med"/>
            <a:tailEnd/>
          </a:ln>
        </p:spPr>
        <p:txBody>
          <a:bodyPr/>
          <a:lstStyle/>
          <a:p>
            <a:endParaRPr lang="hu-HU"/>
          </a:p>
        </p:txBody>
      </p:sp>
      <p:sp>
        <p:nvSpPr>
          <p:cNvPr id="62471" name="Text Box 16"/>
          <p:cNvSpPr txBox="1">
            <a:spLocks noChangeArrowheads="1"/>
          </p:cNvSpPr>
          <p:nvPr/>
        </p:nvSpPr>
        <p:spPr bwMode="auto">
          <a:xfrm>
            <a:off x="2195513" y="4221163"/>
            <a:ext cx="431800" cy="519112"/>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T</a:t>
            </a:r>
          </a:p>
        </p:txBody>
      </p:sp>
      <p:sp>
        <p:nvSpPr>
          <p:cNvPr id="62472" name="Line 17"/>
          <p:cNvSpPr>
            <a:spLocks noChangeShapeType="1"/>
          </p:cNvSpPr>
          <p:nvPr/>
        </p:nvSpPr>
        <p:spPr bwMode="auto">
          <a:xfrm>
            <a:off x="2700338" y="3716338"/>
            <a:ext cx="0" cy="1225550"/>
          </a:xfrm>
          <a:prstGeom prst="line">
            <a:avLst/>
          </a:prstGeom>
          <a:noFill/>
          <a:ln w="66675">
            <a:solidFill>
              <a:srgbClr val="FF9933"/>
            </a:solidFill>
            <a:round/>
            <a:headEnd/>
            <a:tailEnd/>
          </a:ln>
        </p:spPr>
        <p:txBody>
          <a:bodyPr/>
          <a:lstStyle/>
          <a:p>
            <a:endParaRPr lang="hu-HU"/>
          </a:p>
        </p:txBody>
      </p:sp>
      <p:sp>
        <p:nvSpPr>
          <p:cNvPr id="62473" name="Line 18"/>
          <p:cNvSpPr>
            <a:spLocks noChangeShapeType="1"/>
          </p:cNvSpPr>
          <p:nvPr/>
        </p:nvSpPr>
        <p:spPr bwMode="auto">
          <a:xfrm flipV="1">
            <a:off x="2700338" y="3213100"/>
            <a:ext cx="0" cy="503238"/>
          </a:xfrm>
          <a:prstGeom prst="line">
            <a:avLst/>
          </a:prstGeom>
          <a:noFill/>
          <a:ln w="34925">
            <a:solidFill>
              <a:srgbClr val="FF9933"/>
            </a:solidFill>
            <a:round/>
            <a:headEnd/>
            <a:tailEnd/>
          </a:ln>
        </p:spPr>
        <p:txBody>
          <a:bodyPr/>
          <a:lstStyle/>
          <a:p>
            <a:endParaRPr lang="hu-HU"/>
          </a:p>
        </p:txBody>
      </p:sp>
      <p:sp>
        <p:nvSpPr>
          <p:cNvPr id="62474" name="Line 19"/>
          <p:cNvSpPr>
            <a:spLocks noChangeShapeType="1"/>
          </p:cNvSpPr>
          <p:nvPr/>
        </p:nvSpPr>
        <p:spPr bwMode="auto">
          <a:xfrm>
            <a:off x="2700338" y="4941888"/>
            <a:ext cx="0" cy="574675"/>
          </a:xfrm>
          <a:prstGeom prst="line">
            <a:avLst/>
          </a:prstGeom>
          <a:noFill/>
          <a:ln w="34925">
            <a:solidFill>
              <a:srgbClr val="FF9933"/>
            </a:solidFill>
            <a:round/>
            <a:headEnd/>
            <a:tailEnd/>
          </a:ln>
        </p:spPr>
        <p:txBody>
          <a:bodyPr/>
          <a:lstStyle/>
          <a:p>
            <a:endParaRPr lang="hu-HU"/>
          </a:p>
        </p:txBody>
      </p:sp>
      <p:sp>
        <p:nvSpPr>
          <p:cNvPr id="62475" name="Text Box 20"/>
          <p:cNvSpPr txBox="1">
            <a:spLocks noChangeArrowheads="1"/>
          </p:cNvSpPr>
          <p:nvPr/>
        </p:nvSpPr>
        <p:spPr bwMode="auto">
          <a:xfrm>
            <a:off x="2771775" y="3860800"/>
            <a:ext cx="3671888" cy="1311275"/>
          </a:xfrm>
          <a:prstGeom prst="rect">
            <a:avLst/>
          </a:prstGeom>
          <a:noFill/>
          <a:ln w="9525">
            <a:noFill/>
            <a:miter lim="800000"/>
            <a:headEnd/>
            <a:tailEnd/>
          </a:ln>
        </p:spPr>
        <p:txBody>
          <a:bodyPr>
            <a:spAutoFit/>
          </a:bodyPr>
          <a:lstStyle/>
          <a:p>
            <a:pPr>
              <a:spcBef>
                <a:spcPct val="50000"/>
              </a:spcBef>
            </a:pPr>
            <a:r>
              <a:rPr lang="hu-HU" sz="3200" b="1" i="1">
                <a:solidFill>
                  <a:srgbClr val="FF9933"/>
                </a:solidFill>
                <a:latin typeface="Times New Roman" pitchFamily="18" charset="0"/>
              </a:rPr>
              <a:t>árnyékmag </a:t>
            </a:r>
          </a:p>
          <a:p>
            <a:pPr>
              <a:spcBef>
                <a:spcPct val="50000"/>
              </a:spcBef>
            </a:pPr>
            <a:r>
              <a:rPr lang="hu-HU" sz="3200" b="1" i="1">
                <a:solidFill>
                  <a:srgbClr val="FF9933"/>
                </a:solidFill>
                <a:latin typeface="Times New Roman" pitchFamily="18" charset="0"/>
              </a:rPr>
              <a:t>(teljes sötét)</a:t>
            </a:r>
          </a:p>
        </p:txBody>
      </p:sp>
      <p:sp>
        <p:nvSpPr>
          <p:cNvPr id="62476" name="Text Box 21"/>
          <p:cNvSpPr txBox="1">
            <a:spLocks noChangeArrowheads="1"/>
          </p:cNvSpPr>
          <p:nvPr/>
        </p:nvSpPr>
        <p:spPr bwMode="auto">
          <a:xfrm>
            <a:off x="2771775" y="2997200"/>
            <a:ext cx="1655763" cy="519113"/>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ernyő</a:t>
            </a:r>
          </a:p>
        </p:txBody>
      </p:sp>
      <p:sp>
        <p:nvSpPr>
          <p:cNvPr id="62477" name="Line 25"/>
          <p:cNvSpPr>
            <a:spLocks noChangeShapeType="1"/>
          </p:cNvSpPr>
          <p:nvPr/>
        </p:nvSpPr>
        <p:spPr bwMode="auto">
          <a:xfrm flipV="1">
            <a:off x="1331913" y="3716338"/>
            <a:ext cx="1368425" cy="792162"/>
          </a:xfrm>
          <a:prstGeom prst="line">
            <a:avLst/>
          </a:prstGeom>
          <a:noFill/>
          <a:ln w="34925">
            <a:solidFill>
              <a:srgbClr val="FF9933"/>
            </a:solidFill>
            <a:round/>
            <a:headEnd/>
            <a:tailEnd type="triangle" w="med" len="med"/>
          </a:ln>
        </p:spPr>
        <p:txBody>
          <a:bodyPr/>
          <a:lstStyle/>
          <a:p>
            <a:endParaRPr lang="hu-HU"/>
          </a:p>
        </p:txBody>
      </p:sp>
      <p:sp>
        <p:nvSpPr>
          <p:cNvPr id="62478" name="Line 26"/>
          <p:cNvSpPr>
            <a:spLocks noChangeShapeType="1"/>
          </p:cNvSpPr>
          <p:nvPr/>
        </p:nvSpPr>
        <p:spPr bwMode="auto">
          <a:xfrm>
            <a:off x="1331913" y="4508500"/>
            <a:ext cx="1368425" cy="360363"/>
          </a:xfrm>
          <a:prstGeom prst="line">
            <a:avLst/>
          </a:prstGeom>
          <a:noFill/>
          <a:ln w="31750">
            <a:solidFill>
              <a:srgbClr val="FF9933"/>
            </a:solidFill>
            <a:round/>
            <a:headEnd/>
            <a:tailEnd type="triangle" w="med" len="med"/>
          </a:ln>
        </p:spPr>
        <p:txBody>
          <a:bodyPr/>
          <a:lstStyle/>
          <a:p>
            <a:endParaRPr lang="hu-HU"/>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63491" name="Rectangle 3"/>
          <p:cNvSpPr>
            <a:spLocks noGrp="1" noChangeArrowheads="1"/>
          </p:cNvSpPr>
          <p:nvPr>
            <p:ph type="body" idx="1"/>
          </p:nvPr>
        </p:nvSpPr>
        <p:spPr/>
        <p:txBody>
          <a:bodyPr/>
          <a:lstStyle/>
          <a:p>
            <a:pPr eaLnBrk="1" hangingPunct="1">
              <a:buFontTx/>
              <a:buNone/>
            </a:pPr>
            <a:r>
              <a:rPr lang="hu-HU" b="1" u="sng" smtClean="0">
                <a:solidFill>
                  <a:srgbClr val="FF9933"/>
                </a:solidFill>
                <a:latin typeface="Times New Roman" pitchFamily="18" charset="0"/>
              </a:rPr>
              <a:t>Az árnyék keletkezése </a:t>
            </a:r>
            <a:r>
              <a:rPr lang="hu-HU" b="1" i="1" u="sng" smtClean="0">
                <a:solidFill>
                  <a:srgbClr val="FF9933"/>
                </a:solidFill>
                <a:latin typeface="Times New Roman" pitchFamily="18" charset="0"/>
              </a:rPr>
              <a:t>kiterjedt </a:t>
            </a:r>
          </a:p>
          <a:p>
            <a:pPr eaLnBrk="1" hangingPunct="1">
              <a:buFontTx/>
              <a:buNone/>
            </a:pPr>
            <a:r>
              <a:rPr lang="hu-HU" b="1" i="1" u="sng" smtClean="0">
                <a:solidFill>
                  <a:srgbClr val="FF9933"/>
                </a:solidFill>
                <a:latin typeface="Times New Roman" pitchFamily="18" charset="0"/>
              </a:rPr>
              <a:t>fényforrás esetén:</a:t>
            </a:r>
          </a:p>
        </p:txBody>
      </p:sp>
      <p:sp>
        <p:nvSpPr>
          <p:cNvPr id="63492" name="Oval 4"/>
          <p:cNvSpPr>
            <a:spLocks noChangeArrowheads="1"/>
          </p:cNvSpPr>
          <p:nvPr/>
        </p:nvSpPr>
        <p:spPr bwMode="auto">
          <a:xfrm>
            <a:off x="1547813" y="4005263"/>
            <a:ext cx="71437" cy="144462"/>
          </a:xfrm>
          <a:prstGeom prst="ellipse">
            <a:avLst/>
          </a:prstGeom>
          <a:solidFill>
            <a:schemeClr val="accent1"/>
          </a:solidFill>
          <a:ln w="9525">
            <a:solidFill>
              <a:schemeClr val="tx1"/>
            </a:solidFill>
            <a:round/>
            <a:headEnd/>
            <a:tailEnd/>
          </a:ln>
        </p:spPr>
        <p:txBody>
          <a:bodyPr wrap="none" anchor="ctr"/>
          <a:lstStyle/>
          <a:p>
            <a:endParaRPr lang="hu-HU"/>
          </a:p>
        </p:txBody>
      </p:sp>
      <p:sp>
        <p:nvSpPr>
          <p:cNvPr id="63493" name="Oval 5"/>
          <p:cNvSpPr>
            <a:spLocks noChangeArrowheads="1"/>
          </p:cNvSpPr>
          <p:nvPr/>
        </p:nvSpPr>
        <p:spPr bwMode="auto">
          <a:xfrm>
            <a:off x="1547813" y="4941888"/>
            <a:ext cx="71437" cy="144462"/>
          </a:xfrm>
          <a:prstGeom prst="ellipse">
            <a:avLst/>
          </a:prstGeom>
          <a:solidFill>
            <a:schemeClr val="accent1"/>
          </a:solidFill>
          <a:ln w="9525">
            <a:solidFill>
              <a:schemeClr val="tx1"/>
            </a:solidFill>
            <a:round/>
            <a:headEnd/>
            <a:tailEnd/>
          </a:ln>
        </p:spPr>
        <p:txBody>
          <a:bodyPr wrap="none" anchor="ctr"/>
          <a:lstStyle/>
          <a:p>
            <a:endParaRPr lang="hu-HU"/>
          </a:p>
        </p:txBody>
      </p:sp>
      <p:sp>
        <p:nvSpPr>
          <p:cNvPr id="63494" name="Text Box 6"/>
          <p:cNvSpPr txBox="1">
            <a:spLocks noChangeArrowheads="1"/>
          </p:cNvSpPr>
          <p:nvPr/>
        </p:nvSpPr>
        <p:spPr bwMode="auto">
          <a:xfrm>
            <a:off x="1042988" y="4868863"/>
            <a:ext cx="360362" cy="519112"/>
          </a:xfrm>
          <a:prstGeom prst="rect">
            <a:avLst/>
          </a:prstGeom>
          <a:noFill/>
          <a:ln w="9525">
            <a:noFill/>
            <a:miter lim="800000"/>
            <a:headEnd/>
            <a:tailEnd/>
          </a:ln>
        </p:spPr>
        <p:txBody>
          <a:bodyPr>
            <a:spAutoFit/>
          </a:bodyPr>
          <a:lstStyle/>
          <a:p>
            <a:pPr>
              <a:spcBef>
                <a:spcPct val="50000"/>
              </a:spcBef>
            </a:pPr>
            <a:r>
              <a:rPr lang="hu-HU" b="1" i="1">
                <a:solidFill>
                  <a:srgbClr val="FF9933"/>
                </a:solidFill>
              </a:rPr>
              <a:t>F</a:t>
            </a:r>
          </a:p>
        </p:txBody>
      </p:sp>
      <p:sp>
        <p:nvSpPr>
          <p:cNvPr id="63495" name="Text Box 7"/>
          <p:cNvSpPr txBox="1">
            <a:spLocks noChangeArrowheads="1"/>
          </p:cNvSpPr>
          <p:nvPr/>
        </p:nvSpPr>
        <p:spPr bwMode="auto">
          <a:xfrm>
            <a:off x="1116013" y="3933825"/>
            <a:ext cx="360362" cy="519113"/>
          </a:xfrm>
          <a:prstGeom prst="rect">
            <a:avLst/>
          </a:prstGeom>
          <a:noFill/>
          <a:ln w="9525">
            <a:noFill/>
            <a:miter lim="800000"/>
            <a:headEnd/>
            <a:tailEnd/>
          </a:ln>
        </p:spPr>
        <p:txBody>
          <a:bodyPr>
            <a:spAutoFit/>
          </a:bodyPr>
          <a:lstStyle/>
          <a:p>
            <a:pPr>
              <a:spcBef>
                <a:spcPct val="50000"/>
              </a:spcBef>
            </a:pPr>
            <a:r>
              <a:rPr lang="hu-HU" b="1" i="1">
                <a:solidFill>
                  <a:srgbClr val="FF9933"/>
                </a:solidFill>
              </a:rPr>
              <a:t>F</a:t>
            </a:r>
          </a:p>
        </p:txBody>
      </p:sp>
      <p:sp>
        <p:nvSpPr>
          <p:cNvPr id="63496" name="Line 14"/>
          <p:cNvSpPr>
            <a:spLocks noChangeShapeType="1"/>
          </p:cNvSpPr>
          <p:nvPr/>
        </p:nvSpPr>
        <p:spPr bwMode="auto">
          <a:xfrm>
            <a:off x="2700338" y="3933825"/>
            <a:ext cx="0" cy="935038"/>
          </a:xfrm>
          <a:prstGeom prst="line">
            <a:avLst/>
          </a:prstGeom>
          <a:noFill/>
          <a:ln w="50800">
            <a:solidFill>
              <a:schemeClr val="tx1"/>
            </a:solidFill>
            <a:round/>
            <a:headEnd type="triangle" w="med" len="med"/>
            <a:tailEnd/>
          </a:ln>
        </p:spPr>
        <p:txBody>
          <a:bodyPr/>
          <a:lstStyle/>
          <a:p>
            <a:endParaRPr lang="hu-HU"/>
          </a:p>
        </p:txBody>
      </p:sp>
      <p:sp>
        <p:nvSpPr>
          <p:cNvPr id="63497" name="Rectangle 26"/>
          <p:cNvSpPr>
            <a:spLocks noChangeArrowheads="1"/>
          </p:cNvSpPr>
          <p:nvPr/>
        </p:nvSpPr>
        <p:spPr bwMode="auto">
          <a:xfrm>
            <a:off x="3851275" y="4005263"/>
            <a:ext cx="4608513" cy="519112"/>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árnyékmag (teljes sötét)</a:t>
            </a:r>
          </a:p>
        </p:txBody>
      </p:sp>
      <p:sp>
        <p:nvSpPr>
          <p:cNvPr id="63498" name="Text Box 27"/>
          <p:cNvSpPr txBox="1">
            <a:spLocks noChangeArrowheads="1"/>
          </p:cNvSpPr>
          <p:nvPr/>
        </p:nvSpPr>
        <p:spPr bwMode="auto">
          <a:xfrm>
            <a:off x="3924300" y="3068638"/>
            <a:ext cx="2016125" cy="519112"/>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félárnyék</a:t>
            </a:r>
            <a:r>
              <a:rPr lang="hu-HU" b="1">
                <a:solidFill>
                  <a:srgbClr val="FF9933"/>
                </a:solidFill>
              </a:rPr>
              <a:t> </a:t>
            </a:r>
          </a:p>
        </p:txBody>
      </p:sp>
      <p:sp>
        <p:nvSpPr>
          <p:cNvPr id="63499" name="Rectangle 28"/>
          <p:cNvSpPr>
            <a:spLocks noChangeArrowheads="1"/>
          </p:cNvSpPr>
          <p:nvPr/>
        </p:nvSpPr>
        <p:spPr bwMode="auto">
          <a:xfrm>
            <a:off x="3924300" y="4962525"/>
            <a:ext cx="1565275" cy="519113"/>
          </a:xfrm>
          <a:prstGeom prst="rect">
            <a:avLst/>
          </a:prstGeom>
          <a:noFill/>
          <a:ln w="9525">
            <a:noFill/>
            <a:miter lim="800000"/>
            <a:headEnd/>
            <a:tailEnd/>
          </a:ln>
        </p:spPr>
        <p:txBody>
          <a:bodyPr wrap="none">
            <a:spAutoFit/>
          </a:bodyPr>
          <a:lstStyle/>
          <a:p>
            <a:r>
              <a:rPr lang="hu-HU" b="1" i="1">
                <a:solidFill>
                  <a:srgbClr val="FF9933"/>
                </a:solidFill>
                <a:latin typeface="Times New Roman" pitchFamily="18" charset="0"/>
              </a:rPr>
              <a:t>félárnyék</a:t>
            </a:r>
          </a:p>
        </p:txBody>
      </p:sp>
      <p:sp>
        <p:nvSpPr>
          <p:cNvPr id="63500" name="Line 34"/>
          <p:cNvSpPr>
            <a:spLocks noChangeShapeType="1"/>
          </p:cNvSpPr>
          <p:nvPr/>
        </p:nvSpPr>
        <p:spPr bwMode="auto">
          <a:xfrm>
            <a:off x="3708400" y="2924175"/>
            <a:ext cx="71438" cy="2881313"/>
          </a:xfrm>
          <a:prstGeom prst="line">
            <a:avLst/>
          </a:prstGeom>
          <a:noFill/>
          <a:ln w="34925">
            <a:solidFill>
              <a:schemeClr val="tx1"/>
            </a:solidFill>
            <a:round/>
            <a:headEnd/>
            <a:tailEnd/>
          </a:ln>
        </p:spPr>
        <p:txBody>
          <a:bodyPr/>
          <a:lstStyle/>
          <a:p>
            <a:endParaRPr lang="hu-HU"/>
          </a:p>
        </p:txBody>
      </p:sp>
      <p:sp>
        <p:nvSpPr>
          <p:cNvPr id="63501" name="Text Box 35"/>
          <p:cNvSpPr txBox="1">
            <a:spLocks noChangeArrowheads="1"/>
          </p:cNvSpPr>
          <p:nvPr/>
        </p:nvSpPr>
        <p:spPr bwMode="auto">
          <a:xfrm>
            <a:off x="2700338" y="4149725"/>
            <a:ext cx="431800" cy="519113"/>
          </a:xfrm>
          <a:prstGeom prst="rect">
            <a:avLst/>
          </a:prstGeom>
          <a:noFill/>
          <a:ln w="9525">
            <a:noFill/>
            <a:miter lim="800000"/>
            <a:headEnd/>
            <a:tailEnd/>
          </a:ln>
        </p:spPr>
        <p:txBody>
          <a:bodyPr>
            <a:spAutoFit/>
          </a:bodyPr>
          <a:lstStyle/>
          <a:p>
            <a:pPr>
              <a:spcBef>
                <a:spcPct val="50000"/>
              </a:spcBef>
            </a:pPr>
            <a:r>
              <a:rPr lang="hu-HU" b="1" i="1">
                <a:solidFill>
                  <a:srgbClr val="FF9933"/>
                </a:solidFill>
              </a:rPr>
              <a:t>T</a:t>
            </a:r>
          </a:p>
        </p:txBody>
      </p:sp>
      <p:sp>
        <p:nvSpPr>
          <p:cNvPr id="63502" name="Rectangle 41"/>
          <p:cNvSpPr>
            <a:spLocks noChangeArrowheads="1"/>
          </p:cNvSpPr>
          <p:nvPr/>
        </p:nvSpPr>
        <p:spPr bwMode="auto">
          <a:xfrm>
            <a:off x="3708400" y="5662613"/>
            <a:ext cx="1012825" cy="519112"/>
          </a:xfrm>
          <a:prstGeom prst="rect">
            <a:avLst/>
          </a:prstGeom>
          <a:noFill/>
          <a:ln w="9525">
            <a:noFill/>
            <a:miter lim="800000"/>
            <a:headEnd/>
            <a:tailEnd/>
          </a:ln>
        </p:spPr>
        <p:txBody>
          <a:bodyPr wrap="none">
            <a:spAutoFit/>
          </a:bodyPr>
          <a:lstStyle/>
          <a:p>
            <a:pPr>
              <a:spcBef>
                <a:spcPct val="50000"/>
              </a:spcBef>
            </a:pPr>
            <a:r>
              <a:rPr lang="hu-HU" b="1" i="1">
                <a:solidFill>
                  <a:srgbClr val="FF9933"/>
                </a:solidFill>
                <a:latin typeface="Times New Roman" pitchFamily="18" charset="0"/>
              </a:rPr>
              <a:t>ernyő</a:t>
            </a:r>
          </a:p>
        </p:txBody>
      </p:sp>
      <p:sp>
        <p:nvSpPr>
          <p:cNvPr id="63503" name="Line 44"/>
          <p:cNvSpPr>
            <a:spLocks noChangeShapeType="1"/>
          </p:cNvSpPr>
          <p:nvPr/>
        </p:nvSpPr>
        <p:spPr bwMode="auto">
          <a:xfrm flipV="1">
            <a:off x="1547813" y="2997200"/>
            <a:ext cx="2160587" cy="2016125"/>
          </a:xfrm>
          <a:prstGeom prst="line">
            <a:avLst/>
          </a:prstGeom>
          <a:noFill/>
          <a:ln w="31750">
            <a:solidFill>
              <a:srgbClr val="FF9933"/>
            </a:solidFill>
            <a:round/>
            <a:headEnd/>
            <a:tailEnd type="triangle" w="med" len="med"/>
          </a:ln>
        </p:spPr>
        <p:txBody>
          <a:bodyPr/>
          <a:lstStyle/>
          <a:p>
            <a:endParaRPr lang="hu-HU"/>
          </a:p>
        </p:txBody>
      </p:sp>
      <p:sp>
        <p:nvSpPr>
          <p:cNvPr id="63504" name="Line 45"/>
          <p:cNvSpPr>
            <a:spLocks noChangeShapeType="1"/>
          </p:cNvSpPr>
          <p:nvPr/>
        </p:nvSpPr>
        <p:spPr bwMode="auto">
          <a:xfrm flipV="1">
            <a:off x="1547813" y="4724400"/>
            <a:ext cx="2232025" cy="288925"/>
          </a:xfrm>
          <a:prstGeom prst="line">
            <a:avLst/>
          </a:prstGeom>
          <a:noFill/>
          <a:ln w="31750">
            <a:solidFill>
              <a:srgbClr val="FF9933"/>
            </a:solidFill>
            <a:round/>
            <a:headEnd/>
            <a:tailEnd type="triangle" w="med" len="med"/>
          </a:ln>
        </p:spPr>
        <p:txBody>
          <a:bodyPr/>
          <a:lstStyle/>
          <a:p>
            <a:endParaRPr lang="hu-HU"/>
          </a:p>
        </p:txBody>
      </p:sp>
      <p:sp>
        <p:nvSpPr>
          <p:cNvPr id="63505" name="Line 47"/>
          <p:cNvSpPr>
            <a:spLocks noChangeShapeType="1"/>
          </p:cNvSpPr>
          <p:nvPr/>
        </p:nvSpPr>
        <p:spPr bwMode="auto">
          <a:xfrm flipV="1">
            <a:off x="1619250" y="3789363"/>
            <a:ext cx="2089150" cy="287337"/>
          </a:xfrm>
          <a:prstGeom prst="line">
            <a:avLst/>
          </a:prstGeom>
          <a:noFill/>
          <a:ln w="31750">
            <a:solidFill>
              <a:srgbClr val="FF9933"/>
            </a:solidFill>
            <a:round/>
            <a:headEnd/>
            <a:tailEnd type="triangle" w="med" len="med"/>
          </a:ln>
        </p:spPr>
        <p:txBody>
          <a:bodyPr/>
          <a:lstStyle/>
          <a:p>
            <a:endParaRPr lang="hu-HU"/>
          </a:p>
        </p:txBody>
      </p:sp>
      <p:sp>
        <p:nvSpPr>
          <p:cNvPr id="63506" name="Line 48"/>
          <p:cNvSpPr>
            <a:spLocks noChangeShapeType="1"/>
          </p:cNvSpPr>
          <p:nvPr/>
        </p:nvSpPr>
        <p:spPr bwMode="auto">
          <a:xfrm>
            <a:off x="1619250" y="4076700"/>
            <a:ext cx="2160588" cy="1584325"/>
          </a:xfrm>
          <a:prstGeom prst="line">
            <a:avLst/>
          </a:prstGeom>
          <a:noFill/>
          <a:ln w="31750">
            <a:solidFill>
              <a:srgbClr val="FF9933"/>
            </a:solidFill>
            <a:round/>
            <a:headEnd/>
            <a:tailEnd type="triangle" w="med" len="med"/>
          </a:ln>
        </p:spPr>
        <p:txBody>
          <a:bodyPr/>
          <a:lstStyle/>
          <a:p>
            <a:endParaRPr lang="hu-HU"/>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68313" y="0"/>
            <a:ext cx="8229600" cy="1143000"/>
          </a:xfrm>
        </p:spPr>
        <p:txBody>
          <a:bodyPr/>
          <a:lstStyle/>
          <a:p>
            <a:pPr eaLnBrk="1" hangingPunct="1"/>
            <a:r>
              <a:rPr lang="hu-HU" b="1" i="1" smtClean="0">
                <a:solidFill>
                  <a:srgbClr val="FF9900"/>
                </a:solidFill>
                <a:latin typeface="Times New Roman" pitchFamily="18" charset="0"/>
              </a:rPr>
              <a:t>OPTIKA</a:t>
            </a:r>
          </a:p>
        </p:txBody>
      </p:sp>
      <p:sp>
        <p:nvSpPr>
          <p:cNvPr id="64515" name="Rectangle 3"/>
          <p:cNvSpPr>
            <a:spLocks noGrp="1" noChangeArrowheads="1"/>
          </p:cNvSpPr>
          <p:nvPr>
            <p:ph type="body" idx="1"/>
          </p:nvPr>
        </p:nvSpPr>
        <p:spPr>
          <a:xfrm>
            <a:off x="468313" y="1052513"/>
            <a:ext cx="8229600" cy="4525962"/>
          </a:xfrm>
        </p:spPr>
        <p:txBody>
          <a:bodyPr/>
          <a:lstStyle/>
          <a:p>
            <a:pPr eaLnBrk="1" hangingPunct="1">
              <a:buFontTx/>
              <a:buNone/>
            </a:pPr>
            <a:r>
              <a:rPr lang="hu-HU" b="1" i="1" u="sng" smtClean="0">
                <a:solidFill>
                  <a:srgbClr val="FF9933"/>
                </a:solidFill>
                <a:latin typeface="Times New Roman" pitchFamily="18" charset="0"/>
              </a:rPr>
              <a:t>Holdfogyatkozás:</a:t>
            </a:r>
          </a:p>
        </p:txBody>
      </p:sp>
      <p:pic>
        <p:nvPicPr>
          <p:cNvPr id="64516" name="Picture 7" descr="image16"/>
          <p:cNvPicPr>
            <a:picLocks noChangeAspect="1" noChangeArrowheads="1"/>
          </p:cNvPicPr>
          <p:nvPr/>
        </p:nvPicPr>
        <p:blipFill>
          <a:blip r:embed="rId3" cstate="print"/>
          <a:srcRect/>
          <a:stretch>
            <a:fillRect/>
          </a:stretch>
        </p:blipFill>
        <p:spPr bwMode="auto">
          <a:xfrm>
            <a:off x="1187450" y="2060575"/>
            <a:ext cx="6535738" cy="3268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MECHANIKA</a:t>
            </a:r>
          </a:p>
        </p:txBody>
      </p:sp>
      <p:sp>
        <p:nvSpPr>
          <p:cNvPr id="14339" name="Rectangle 3"/>
          <p:cNvSpPr>
            <a:spLocks noGrp="1" noChangeArrowheads="1"/>
          </p:cNvSpPr>
          <p:nvPr>
            <p:ph type="body" idx="1"/>
          </p:nvPr>
        </p:nvSpPr>
        <p:spPr>
          <a:xfrm>
            <a:off x="539750" y="1268413"/>
            <a:ext cx="8229600" cy="4525962"/>
          </a:xfrm>
        </p:spPr>
        <p:txBody>
          <a:bodyPr/>
          <a:lstStyle/>
          <a:p>
            <a:pPr algn="ctr" eaLnBrk="1" hangingPunct="1">
              <a:buFontTx/>
              <a:buNone/>
            </a:pPr>
            <a:r>
              <a:rPr lang="hu-HU" sz="4400" b="1" i="1" smtClean="0">
                <a:solidFill>
                  <a:srgbClr val="FF9900"/>
                </a:solidFill>
                <a:latin typeface="Times New Roman" pitchFamily="18" charset="0"/>
              </a:rPr>
              <a:t>Gravitáció</a:t>
            </a:r>
          </a:p>
          <a:p>
            <a:pPr eaLnBrk="1" hangingPunct="1">
              <a:buFontTx/>
              <a:buNone/>
            </a:pPr>
            <a:endParaRPr lang="hu-HU" b="1" i="1" smtClean="0">
              <a:solidFill>
                <a:srgbClr val="FF9900"/>
              </a:solidFill>
            </a:endParaRPr>
          </a:p>
          <a:p>
            <a:pPr eaLnBrk="1" hangingPunct="1">
              <a:buFontTx/>
              <a:buNone/>
            </a:pPr>
            <a:r>
              <a:rPr lang="hu-HU" b="1" i="1" smtClean="0">
                <a:solidFill>
                  <a:srgbClr val="FF9900"/>
                </a:solidFill>
              </a:rPr>
              <a:t>   </a:t>
            </a:r>
            <a:r>
              <a:rPr lang="hu-HU" b="1" i="1" smtClean="0">
                <a:solidFill>
                  <a:srgbClr val="FF9900"/>
                </a:solidFill>
                <a:latin typeface="Times New Roman" pitchFamily="18" charset="0"/>
              </a:rPr>
              <a:t>Eötvös Loránd		Johannes Kepler</a:t>
            </a:r>
          </a:p>
          <a:p>
            <a:pPr eaLnBrk="1" hangingPunct="1">
              <a:buFontTx/>
              <a:buNone/>
            </a:pPr>
            <a:r>
              <a:rPr lang="hu-HU" b="1" smtClean="0">
                <a:solidFill>
                  <a:srgbClr val="FF9900"/>
                </a:solidFill>
                <a:latin typeface="Times New Roman" pitchFamily="18" charset="0"/>
              </a:rPr>
              <a:t>    (1848 – 1919)	</a:t>
            </a:r>
            <a:r>
              <a:rPr lang="hu-HU" smtClean="0">
                <a:solidFill>
                  <a:srgbClr val="FF9900"/>
                </a:solidFill>
                <a:latin typeface="Times New Roman" pitchFamily="18" charset="0"/>
              </a:rPr>
              <a:t>	    </a:t>
            </a:r>
            <a:r>
              <a:rPr lang="hu-HU" b="1" smtClean="0">
                <a:solidFill>
                  <a:srgbClr val="FF9900"/>
                </a:solidFill>
                <a:latin typeface="Times New Roman" pitchFamily="18" charset="0"/>
              </a:rPr>
              <a:t>(1571- 1630)</a:t>
            </a:r>
          </a:p>
          <a:p>
            <a:pPr eaLnBrk="1" hangingPunct="1">
              <a:buFontTx/>
              <a:buNone/>
            </a:pPr>
            <a:endParaRPr lang="hu-HU" b="1" smtClean="0">
              <a:solidFill>
                <a:srgbClr val="FF9900"/>
              </a:solidFill>
            </a:endParaRPr>
          </a:p>
          <a:p>
            <a:pPr eaLnBrk="1" hangingPunct="1"/>
            <a:endParaRPr lang="hu-HU" sz="4400" b="1" i="1" smtClean="0">
              <a:solidFill>
                <a:srgbClr val="FF9900"/>
              </a:solidFill>
            </a:endParaRPr>
          </a:p>
        </p:txBody>
      </p:sp>
      <p:pic>
        <p:nvPicPr>
          <p:cNvPr id="14340" name="Picture 4" descr="180px-Roland_Eotvos">
            <a:hlinkClick r:id="rId3"/>
          </p:cNvPr>
          <p:cNvPicPr>
            <a:picLocks noChangeAspect="1" noChangeArrowheads="1"/>
          </p:cNvPicPr>
          <p:nvPr/>
        </p:nvPicPr>
        <p:blipFill>
          <a:blip r:embed="rId4" cstate="print"/>
          <a:srcRect/>
          <a:stretch>
            <a:fillRect/>
          </a:stretch>
        </p:blipFill>
        <p:spPr bwMode="auto">
          <a:xfrm>
            <a:off x="900113" y="4221163"/>
            <a:ext cx="1565275" cy="2171700"/>
          </a:xfrm>
          <a:prstGeom prst="rect">
            <a:avLst/>
          </a:prstGeom>
          <a:noFill/>
          <a:ln w="9525">
            <a:noFill/>
            <a:miter lim="800000"/>
            <a:headEnd/>
            <a:tailEnd/>
          </a:ln>
        </p:spPr>
      </p:pic>
      <p:pic>
        <p:nvPicPr>
          <p:cNvPr id="14341" name="Picture 5" descr="4_129a">
            <a:hlinkClick r:id="rId5"/>
          </p:cNvPr>
          <p:cNvPicPr preferRelativeResize="0">
            <a:picLocks noChangeArrowheads="1"/>
          </p:cNvPicPr>
          <p:nvPr/>
        </p:nvPicPr>
        <p:blipFill>
          <a:blip r:embed="rId6" cstate="print"/>
          <a:srcRect/>
          <a:stretch>
            <a:fillRect/>
          </a:stretch>
        </p:blipFill>
        <p:spPr bwMode="auto">
          <a:xfrm>
            <a:off x="2555875" y="4221163"/>
            <a:ext cx="1389063" cy="2173287"/>
          </a:xfrm>
          <a:prstGeom prst="rect">
            <a:avLst/>
          </a:prstGeom>
          <a:noFill/>
          <a:ln w="9525">
            <a:noFill/>
            <a:miter lim="800000"/>
            <a:headEnd/>
            <a:tailEnd/>
          </a:ln>
        </p:spPr>
      </p:pic>
      <p:pic>
        <p:nvPicPr>
          <p:cNvPr id="14342" name="Picture 6" descr="kepler">
            <a:hlinkClick r:id="rId7"/>
          </p:cNvPr>
          <p:cNvPicPr>
            <a:picLocks noChangeAspect="1" noChangeArrowheads="1"/>
          </p:cNvPicPr>
          <p:nvPr/>
        </p:nvPicPr>
        <p:blipFill>
          <a:blip r:embed="rId8" cstate="print"/>
          <a:srcRect/>
          <a:stretch>
            <a:fillRect/>
          </a:stretch>
        </p:blipFill>
        <p:spPr bwMode="auto">
          <a:xfrm>
            <a:off x="4859338" y="4221163"/>
            <a:ext cx="1744662" cy="2163762"/>
          </a:xfrm>
          <a:prstGeom prst="rect">
            <a:avLst/>
          </a:prstGeom>
          <a:noFill/>
          <a:ln w="9525">
            <a:noFill/>
            <a:miter lim="800000"/>
            <a:headEnd/>
            <a:tailEnd/>
          </a:ln>
        </p:spPr>
      </p:pic>
      <p:pic>
        <p:nvPicPr>
          <p:cNvPr id="14343" name="Picture 7" descr="u">
            <a:hlinkClick r:id="rId9"/>
          </p:cNvPr>
          <p:cNvPicPr preferRelativeResize="0">
            <a:picLocks noChangeArrowheads="1"/>
          </p:cNvPicPr>
          <p:nvPr/>
        </p:nvPicPr>
        <p:blipFill>
          <a:blip r:embed="rId10" cstate="print"/>
          <a:srcRect/>
          <a:stretch>
            <a:fillRect/>
          </a:stretch>
        </p:blipFill>
        <p:spPr bwMode="auto">
          <a:xfrm>
            <a:off x="6804025" y="4221163"/>
            <a:ext cx="1828800" cy="2187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65539" name="Rectangle 3"/>
          <p:cNvSpPr>
            <a:spLocks noGrp="1" noChangeArrowheads="1"/>
          </p:cNvSpPr>
          <p:nvPr>
            <p:ph type="body" idx="1"/>
          </p:nvPr>
        </p:nvSpPr>
        <p:spPr/>
        <p:txBody>
          <a:bodyPr/>
          <a:lstStyle/>
          <a:p>
            <a:pPr eaLnBrk="1" hangingPunct="1">
              <a:buFontTx/>
              <a:buNone/>
            </a:pPr>
            <a:r>
              <a:rPr lang="hu-HU" b="1" i="1" u="sng" smtClean="0">
                <a:solidFill>
                  <a:srgbClr val="FF9933"/>
                </a:solidFill>
                <a:latin typeface="Times New Roman" pitchFamily="18" charset="0"/>
              </a:rPr>
              <a:t>Napfogyatkozás</a:t>
            </a:r>
            <a:r>
              <a:rPr lang="hu-HU" i="1" u="sng" smtClean="0">
                <a:solidFill>
                  <a:srgbClr val="FF9933"/>
                </a:solidFill>
                <a:latin typeface="Times New Roman" pitchFamily="18" charset="0"/>
              </a:rPr>
              <a:t>:</a:t>
            </a:r>
          </a:p>
        </p:txBody>
      </p:sp>
      <p:pic>
        <p:nvPicPr>
          <p:cNvPr id="65540" name="Picture 5" descr="SEDiagram1c"/>
          <p:cNvPicPr>
            <a:picLocks noChangeAspect="1" noChangeArrowheads="1"/>
          </p:cNvPicPr>
          <p:nvPr/>
        </p:nvPicPr>
        <p:blipFill>
          <a:blip r:embed="rId3" cstate="print"/>
          <a:srcRect/>
          <a:stretch>
            <a:fillRect/>
          </a:stretch>
        </p:blipFill>
        <p:spPr bwMode="auto">
          <a:xfrm>
            <a:off x="1979613" y="2565400"/>
            <a:ext cx="5434012" cy="3630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95288" y="-171450"/>
            <a:ext cx="8229600" cy="1143000"/>
          </a:xfrm>
        </p:spPr>
        <p:txBody>
          <a:bodyPr/>
          <a:lstStyle/>
          <a:p>
            <a:pPr eaLnBrk="1" hangingPunct="1"/>
            <a:r>
              <a:rPr lang="hu-HU" b="1" i="1" smtClean="0">
                <a:solidFill>
                  <a:srgbClr val="FF9900"/>
                </a:solidFill>
                <a:latin typeface="Times New Roman" pitchFamily="18" charset="0"/>
              </a:rPr>
              <a:t>OPTIKA</a:t>
            </a:r>
          </a:p>
        </p:txBody>
      </p:sp>
      <p:sp>
        <p:nvSpPr>
          <p:cNvPr id="66563" name="Rectangle 3"/>
          <p:cNvSpPr>
            <a:spLocks noGrp="1" noChangeArrowheads="1"/>
          </p:cNvSpPr>
          <p:nvPr>
            <p:ph type="body" idx="1"/>
          </p:nvPr>
        </p:nvSpPr>
        <p:spPr>
          <a:xfrm>
            <a:off x="468313" y="836613"/>
            <a:ext cx="8496300" cy="6021387"/>
          </a:xfrm>
        </p:spPr>
        <p:txBody>
          <a:bodyPr/>
          <a:lstStyle/>
          <a:p>
            <a:pPr marL="609600" indent="-609600" algn="ctr" eaLnBrk="1" hangingPunct="1">
              <a:lnSpc>
                <a:spcPct val="90000"/>
              </a:lnSpc>
              <a:buFontTx/>
              <a:buNone/>
            </a:pPr>
            <a:r>
              <a:rPr lang="hu-HU" sz="2800" b="1" i="1" u="sng" smtClean="0">
                <a:solidFill>
                  <a:srgbClr val="FF9933"/>
                </a:solidFill>
                <a:latin typeface="Times New Roman" pitchFamily="18" charset="0"/>
              </a:rPr>
              <a:t>A fénytörés jelensége</a:t>
            </a:r>
          </a:p>
          <a:p>
            <a:pPr marL="609600" indent="-609600" algn="ctr" eaLnBrk="1" hangingPunct="1">
              <a:lnSpc>
                <a:spcPct val="90000"/>
              </a:lnSpc>
              <a:buFontTx/>
              <a:buNone/>
            </a:pPr>
            <a:endParaRPr lang="hu-HU" sz="1800" b="1" i="1" u="sng" smtClean="0">
              <a:solidFill>
                <a:srgbClr val="FF9933"/>
              </a:solidFill>
              <a:latin typeface="Times New Roman" pitchFamily="18" charset="0"/>
            </a:endParaRPr>
          </a:p>
          <a:p>
            <a:pPr marL="609600" indent="-609600" algn="just" eaLnBrk="1" hangingPunct="1">
              <a:lnSpc>
                <a:spcPct val="90000"/>
              </a:lnSpc>
              <a:buFontTx/>
              <a:buNone/>
            </a:pPr>
            <a:r>
              <a:rPr lang="hu-HU" sz="2800" b="1" i="1" smtClean="0">
                <a:solidFill>
                  <a:srgbClr val="FF9933"/>
                </a:solidFill>
                <a:latin typeface="Times New Roman" pitchFamily="18" charset="0"/>
              </a:rPr>
              <a:t>Ha a fény az egyik optikai sűrűségű közegből (anyagból) átlép egy másik optikai sűrűségű anyagba, akkor iránya megváltozik.</a:t>
            </a:r>
          </a:p>
          <a:p>
            <a:pPr marL="609600" indent="-609600" algn="just" eaLnBrk="1" hangingPunct="1">
              <a:lnSpc>
                <a:spcPct val="90000"/>
              </a:lnSpc>
              <a:buFontTx/>
              <a:buNone/>
            </a:pPr>
            <a:endParaRPr lang="hu-HU" sz="2800" b="1" i="1" smtClean="0">
              <a:solidFill>
                <a:srgbClr val="FF9933"/>
              </a:solidFill>
              <a:latin typeface="Times New Roman" pitchFamily="18" charset="0"/>
            </a:endParaRPr>
          </a:p>
          <a:p>
            <a:pPr marL="609600" indent="-609600" eaLnBrk="1" hangingPunct="1">
              <a:lnSpc>
                <a:spcPct val="90000"/>
              </a:lnSpc>
              <a:buFontTx/>
              <a:buNone/>
            </a:pPr>
            <a:r>
              <a:rPr lang="hu-HU" sz="2800" b="1" i="1" u="sng" smtClean="0">
                <a:solidFill>
                  <a:srgbClr val="FF9933"/>
                </a:solidFill>
                <a:latin typeface="Times New Roman" pitchFamily="18" charset="0"/>
              </a:rPr>
              <a:t>A fénytörés törvényei</a:t>
            </a:r>
            <a:r>
              <a:rPr lang="hu-HU" sz="2800" b="1" u="sng" smtClean="0">
                <a:solidFill>
                  <a:srgbClr val="FF9933"/>
                </a:solidFill>
                <a:latin typeface="Times New Roman" pitchFamily="18" charset="0"/>
              </a:rPr>
              <a:t>:</a:t>
            </a:r>
          </a:p>
          <a:p>
            <a:pPr marL="609600" indent="-609600" eaLnBrk="1" hangingPunct="1">
              <a:lnSpc>
                <a:spcPct val="90000"/>
              </a:lnSpc>
              <a:buFontTx/>
              <a:buNone/>
            </a:pPr>
            <a:endParaRPr lang="hu-HU" sz="2400" b="1" u="sng" smtClean="0">
              <a:solidFill>
                <a:srgbClr val="FF9933"/>
              </a:solidFill>
              <a:latin typeface="Times New Roman" pitchFamily="18" charset="0"/>
            </a:endParaRPr>
          </a:p>
          <a:p>
            <a:pPr marL="609600" indent="-609600" eaLnBrk="1" hangingPunct="1">
              <a:lnSpc>
                <a:spcPct val="90000"/>
              </a:lnSpc>
              <a:buFontTx/>
              <a:buAutoNum type="arabicPeriod"/>
            </a:pPr>
            <a:r>
              <a:rPr lang="hu-HU" sz="2800" b="1" i="1" smtClean="0">
                <a:solidFill>
                  <a:srgbClr val="FF9933"/>
                </a:solidFill>
                <a:latin typeface="Times New Roman" pitchFamily="18" charset="0"/>
              </a:rPr>
              <a:t>A beesési merőleges és a megtört fénysugár egy síkban van. A beeső fénysugár</a:t>
            </a:r>
          </a:p>
          <a:p>
            <a:pPr marL="609600" indent="-609600" eaLnBrk="1" hangingPunct="1">
              <a:lnSpc>
                <a:spcPct val="90000"/>
              </a:lnSpc>
              <a:buFontTx/>
              <a:buNone/>
            </a:pPr>
            <a:endParaRPr lang="hu-HU" sz="2800" b="1" i="1" smtClean="0">
              <a:solidFill>
                <a:srgbClr val="FF9933"/>
              </a:solidFill>
              <a:latin typeface="Times New Roman" pitchFamily="18" charset="0"/>
            </a:endParaRPr>
          </a:p>
          <a:p>
            <a:pPr marL="609600" indent="-609600" algn="just" eaLnBrk="1" hangingPunct="1">
              <a:lnSpc>
                <a:spcPct val="90000"/>
              </a:lnSpc>
              <a:buFontTx/>
              <a:buNone/>
            </a:pPr>
            <a:r>
              <a:rPr lang="hu-HU" sz="2800" b="1" smtClean="0">
                <a:solidFill>
                  <a:srgbClr val="FF9933"/>
                </a:solidFill>
              </a:rPr>
              <a:t>2. </a:t>
            </a:r>
            <a:r>
              <a:rPr lang="hu-HU" sz="1800" b="1" smtClean="0">
                <a:solidFill>
                  <a:srgbClr val="FF9933"/>
                </a:solidFill>
              </a:rPr>
              <a:t> </a:t>
            </a:r>
            <a:r>
              <a:rPr lang="hu-HU" sz="2800" b="1" i="1" smtClean="0">
                <a:solidFill>
                  <a:srgbClr val="FF9933"/>
                </a:solidFill>
                <a:latin typeface="Times New Roman" pitchFamily="18" charset="0"/>
              </a:rPr>
              <a:t>A besési szög sinusának és a törési szög sinusának hányadosa egyenlő a törésmutatóval. A fény az optikailag ritkább közegből a sűrűbb közegbe lép.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5124" name="Rectangle 3"/>
          <p:cNvSpPr>
            <a:spLocks noGrp="1" noChangeArrowheads="1"/>
          </p:cNvSpPr>
          <p:nvPr>
            <p:ph type="body" sz="half" idx="1"/>
          </p:nvPr>
        </p:nvSpPr>
        <p:spPr>
          <a:xfrm>
            <a:off x="468313" y="1628775"/>
            <a:ext cx="8280400" cy="4525963"/>
          </a:xfrm>
        </p:spPr>
        <p:txBody>
          <a:bodyPr/>
          <a:lstStyle/>
          <a:p>
            <a:pPr algn="ctr" eaLnBrk="1" hangingPunct="1">
              <a:buFontTx/>
              <a:buNone/>
            </a:pPr>
            <a:r>
              <a:rPr lang="hu-HU" b="1" i="1" u="sng" smtClean="0">
                <a:solidFill>
                  <a:srgbClr val="FF9933"/>
                </a:solidFill>
                <a:latin typeface="Times New Roman" pitchFamily="18" charset="0"/>
              </a:rPr>
              <a:t>A fénytörés jelensége</a:t>
            </a:r>
          </a:p>
          <a:p>
            <a:pPr algn="just" eaLnBrk="1" hangingPunct="1">
              <a:buFontTx/>
              <a:buNone/>
            </a:pPr>
            <a:endParaRPr lang="hu-HU" sz="2800" b="1" smtClean="0">
              <a:solidFill>
                <a:srgbClr val="FF9933"/>
              </a:solidFill>
            </a:endParaRPr>
          </a:p>
        </p:txBody>
      </p:sp>
      <p:sp>
        <p:nvSpPr>
          <p:cNvPr id="5125" name="Line 4"/>
          <p:cNvSpPr>
            <a:spLocks noChangeShapeType="1"/>
          </p:cNvSpPr>
          <p:nvPr/>
        </p:nvSpPr>
        <p:spPr bwMode="auto">
          <a:xfrm>
            <a:off x="1042988" y="3933825"/>
            <a:ext cx="4392612" cy="0"/>
          </a:xfrm>
          <a:prstGeom prst="line">
            <a:avLst/>
          </a:prstGeom>
          <a:noFill/>
          <a:ln w="9525">
            <a:solidFill>
              <a:srgbClr val="FF9933"/>
            </a:solidFill>
            <a:round/>
            <a:headEnd/>
            <a:tailEnd/>
          </a:ln>
        </p:spPr>
        <p:txBody>
          <a:bodyPr/>
          <a:lstStyle/>
          <a:p>
            <a:endParaRPr lang="hu-HU"/>
          </a:p>
        </p:txBody>
      </p:sp>
      <p:sp>
        <p:nvSpPr>
          <p:cNvPr id="5126" name="Text Box 6"/>
          <p:cNvSpPr txBox="1">
            <a:spLocks noChangeArrowheads="1"/>
          </p:cNvSpPr>
          <p:nvPr/>
        </p:nvSpPr>
        <p:spPr bwMode="auto">
          <a:xfrm>
            <a:off x="5292725" y="2708275"/>
            <a:ext cx="3851275" cy="946150"/>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optikailag ritkább közeg</a:t>
            </a:r>
            <a:r>
              <a:rPr lang="hu-HU" i="1">
                <a:latin typeface="Times New Roman" pitchFamily="18" charset="0"/>
              </a:rPr>
              <a:t> </a:t>
            </a:r>
            <a:r>
              <a:rPr lang="hu-HU" b="1" i="1">
                <a:solidFill>
                  <a:srgbClr val="FF9933"/>
                </a:solidFill>
                <a:latin typeface="Times New Roman" pitchFamily="18" charset="0"/>
              </a:rPr>
              <a:t>(c</a:t>
            </a:r>
            <a:r>
              <a:rPr lang="hu-HU" b="1" i="1" baseline="-25000">
                <a:solidFill>
                  <a:srgbClr val="FF9933"/>
                </a:solidFill>
                <a:latin typeface="Times New Roman" pitchFamily="18" charset="0"/>
              </a:rPr>
              <a:t>1</a:t>
            </a:r>
            <a:r>
              <a:rPr lang="hu-HU" b="1" i="1">
                <a:solidFill>
                  <a:srgbClr val="FF9933"/>
                </a:solidFill>
                <a:latin typeface="Times New Roman" pitchFamily="18" charset="0"/>
              </a:rPr>
              <a:t>)</a:t>
            </a:r>
          </a:p>
        </p:txBody>
      </p:sp>
      <p:sp>
        <p:nvSpPr>
          <p:cNvPr id="5127" name="Text Box 7"/>
          <p:cNvSpPr txBox="1">
            <a:spLocks noChangeArrowheads="1"/>
          </p:cNvSpPr>
          <p:nvPr/>
        </p:nvSpPr>
        <p:spPr bwMode="auto">
          <a:xfrm>
            <a:off x="5364163" y="4365625"/>
            <a:ext cx="3779837" cy="1587500"/>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optikailag sűrűbb közeg</a:t>
            </a:r>
            <a:r>
              <a:rPr lang="hu-HU" i="1">
                <a:latin typeface="Times New Roman" pitchFamily="18" charset="0"/>
              </a:rPr>
              <a:t> </a:t>
            </a:r>
            <a:r>
              <a:rPr lang="hu-HU" b="1" i="1">
                <a:solidFill>
                  <a:srgbClr val="FF9933"/>
                </a:solidFill>
                <a:latin typeface="Times New Roman" pitchFamily="18" charset="0"/>
              </a:rPr>
              <a:t>(c</a:t>
            </a:r>
            <a:r>
              <a:rPr lang="hu-HU" b="1" i="1" baseline="-25000">
                <a:solidFill>
                  <a:srgbClr val="FF9933"/>
                </a:solidFill>
                <a:latin typeface="Times New Roman" pitchFamily="18" charset="0"/>
              </a:rPr>
              <a:t>2</a:t>
            </a:r>
            <a:r>
              <a:rPr lang="hu-HU" b="1" i="1">
                <a:solidFill>
                  <a:srgbClr val="FF9933"/>
                </a:solidFill>
                <a:latin typeface="Times New Roman" pitchFamily="18" charset="0"/>
              </a:rPr>
              <a:t>)</a:t>
            </a:r>
          </a:p>
          <a:p>
            <a:pPr>
              <a:spcBef>
                <a:spcPct val="50000"/>
              </a:spcBef>
            </a:pPr>
            <a:endParaRPr lang="hu-HU" i="1">
              <a:latin typeface="Times New Roman" pitchFamily="18" charset="0"/>
            </a:endParaRPr>
          </a:p>
        </p:txBody>
      </p:sp>
      <p:sp>
        <p:nvSpPr>
          <p:cNvPr id="5128" name="Line 9"/>
          <p:cNvSpPr>
            <a:spLocks noChangeShapeType="1"/>
          </p:cNvSpPr>
          <p:nvPr/>
        </p:nvSpPr>
        <p:spPr bwMode="auto">
          <a:xfrm>
            <a:off x="3348038" y="2420938"/>
            <a:ext cx="0" cy="3240087"/>
          </a:xfrm>
          <a:prstGeom prst="line">
            <a:avLst/>
          </a:prstGeom>
          <a:noFill/>
          <a:ln w="9525">
            <a:solidFill>
              <a:srgbClr val="FF9933"/>
            </a:solidFill>
            <a:prstDash val="dash"/>
            <a:round/>
            <a:headEnd/>
            <a:tailEnd/>
          </a:ln>
        </p:spPr>
        <p:txBody>
          <a:bodyPr/>
          <a:lstStyle/>
          <a:p>
            <a:endParaRPr lang="hu-HU"/>
          </a:p>
        </p:txBody>
      </p:sp>
      <p:sp>
        <p:nvSpPr>
          <p:cNvPr id="5129" name="Line 10"/>
          <p:cNvSpPr>
            <a:spLocks noChangeShapeType="1"/>
          </p:cNvSpPr>
          <p:nvPr/>
        </p:nvSpPr>
        <p:spPr bwMode="auto">
          <a:xfrm>
            <a:off x="3348038" y="3933825"/>
            <a:ext cx="792162" cy="1582738"/>
          </a:xfrm>
          <a:prstGeom prst="line">
            <a:avLst/>
          </a:prstGeom>
          <a:noFill/>
          <a:ln w="25400">
            <a:solidFill>
              <a:srgbClr val="FF9933"/>
            </a:solidFill>
            <a:round/>
            <a:headEnd/>
            <a:tailEnd type="triangle" w="med" len="med"/>
          </a:ln>
        </p:spPr>
        <p:txBody>
          <a:bodyPr/>
          <a:lstStyle/>
          <a:p>
            <a:endParaRPr lang="hu-HU"/>
          </a:p>
        </p:txBody>
      </p:sp>
      <p:sp>
        <p:nvSpPr>
          <p:cNvPr id="5130" name="Text Box 11"/>
          <p:cNvSpPr txBox="1">
            <a:spLocks noChangeArrowheads="1"/>
          </p:cNvSpPr>
          <p:nvPr/>
        </p:nvSpPr>
        <p:spPr bwMode="auto">
          <a:xfrm>
            <a:off x="2771775" y="2997200"/>
            <a:ext cx="720725" cy="579438"/>
          </a:xfrm>
          <a:prstGeom prst="rect">
            <a:avLst/>
          </a:prstGeom>
          <a:noFill/>
          <a:ln w="9525">
            <a:noFill/>
            <a:miter lim="800000"/>
            <a:headEnd/>
            <a:tailEnd/>
          </a:ln>
        </p:spPr>
        <p:txBody>
          <a:bodyPr>
            <a:spAutoFit/>
          </a:bodyPr>
          <a:lstStyle/>
          <a:p>
            <a:pPr>
              <a:spcBef>
                <a:spcPct val="50000"/>
              </a:spcBef>
            </a:pPr>
            <a:r>
              <a:rPr lang="el-GR" sz="3200">
                <a:solidFill>
                  <a:srgbClr val="FF9933"/>
                </a:solidFill>
                <a:cs typeface="Arial" charset="0"/>
              </a:rPr>
              <a:t>α</a:t>
            </a:r>
          </a:p>
        </p:txBody>
      </p:sp>
      <p:sp>
        <p:nvSpPr>
          <p:cNvPr id="5131" name="Text Box 12"/>
          <p:cNvSpPr txBox="1">
            <a:spLocks noChangeArrowheads="1"/>
          </p:cNvSpPr>
          <p:nvPr/>
        </p:nvSpPr>
        <p:spPr bwMode="auto">
          <a:xfrm>
            <a:off x="3419475" y="4581525"/>
            <a:ext cx="576263" cy="366713"/>
          </a:xfrm>
          <a:prstGeom prst="rect">
            <a:avLst/>
          </a:prstGeom>
          <a:noFill/>
          <a:ln w="9525">
            <a:noFill/>
            <a:miter lim="800000"/>
            <a:headEnd/>
            <a:tailEnd/>
          </a:ln>
        </p:spPr>
        <p:txBody>
          <a:bodyPr>
            <a:spAutoFit/>
          </a:bodyPr>
          <a:lstStyle/>
          <a:p>
            <a:pPr>
              <a:spcBef>
                <a:spcPct val="50000"/>
              </a:spcBef>
            </a:pPr>
            <a:endParaRPr lang="hu-HU" sz="1800"/>
          </a:p>
        </p:txBody>
      </p:sp>
      <p:graphicFrame>
        <p:nvGraphicFramePr>
          <p:cNvPr id="5122" name="Object 13"/>
          <p:cNvGraphicFramePr>
            <a:graphicFrameLocks noChangeAspect="1"/>
          </p:cNvGraphicFramePr>
          <p:nvPr>
            <p:ph sz="half" idx="2"/>
          </p:nvPr>
        </p:nvGraphicFramePr>
        <p:xfrm>
          <a:off x="6054725" y="2516188"/>
          <a:ext cx="1223963" cy="2692400"/>
        </p:xfrm>
        <a:graphic>
          <a:graphicData uri="http://schemas.openxmlformats.org/presentationml/2006/ole">
            <p:oleObj spid="_x0000_s5122" name="Egyenlet" r:id="rId4" imgW="190440" imgH="419040" progId="Equation.3">
              <p:embed/>
            </p:oleObj>
          </a:graphicData>
        </a:graphic>
      </p:graphicFrame>
      <p:sp>
        <p:nvSpPr>
          <p:cNvPr id="5132" name="Text Box 15"/>
          <p:cNvSpPr txBox="1">
            <a:spLocks noChangeArrowheads="1"/>
          </p:cNvSpPr>
          <p:nvPr/>
        </p:nvSpPr>
        <p:spPr bwMode="auto">
          <a:xfrm>
            <a:off x="3419475" y="4581525"/>
            <a:ext cx="576263" cy="519113"/>
          </a:xfrm>
          <a:prstGeom prst="rect">
            <a:avLst/>
          </a:prstGeom>
          <a:noFill/>
          <a:ln w="9525">
            <a:noFill/>
            <a:miter lim="800000"/>
            <a:headEnd/>
            <a:tailEnd/>
          </a:ln>
        </p:spPr>
        <p:txBody>
          <a:bodyPr>
            <a:spAutoFit/>
          </a:bodyPr>
          <a:lstStyle/>
          <a:p>
            <a:pPr>
              <a:spcBef>
                <a:spcPct val="50000"/>
              </a:spcBef>
            </a:pPr>
            <a:r>
              <a:rPr lang="el-GR" b="1">
                <a:solidFill>
                  <a:srgbClr val="FF9933"/>
                </a:solidFill>
                <a:cs typeface="Arial" charset="0"/>
              </a:rPr>
              <a:t>β</a:t>
            </a:r>
          </a:p>
        </p:txBody>
      </p:sp>
      <p:sp>
        <p:nvSpPr>
          <p:cNvPr id="5133" name="Text Box 16"/>
          <p:cNvSpPr txBox="1">
            <a:spLocks noChangeArrowheads="1"/>
          </p:cNvSpPr>
          <p:nvPr/>
        </p:nvSpPr>
        <p:spPr bwMode="auto">
          <a:xfrm>
            <a:off x="0" y="4437063"/>
            <a:ext cx="3673475" cy="1801812"/>
          </a:xfrm>
          <a:prstGeom prst="rect">
            <a:avLst/>
          </a:prstGeom>
          <a:noFill/>
          <a:ln w="9525">
            <a:noFill/>
            <a:miter lim="800000"/>
            <a:headEnd/>
            <a:tailEnd/>
          </a:ln>
        </p:spPr>
        <p:txBody>
          <a:bodyPr>
            <a:spAutoFit/>
          </a:bodyPr>
          <a:lstStyle/>
          <a:p>
            <a:pPr>
              <a:spcBef>
                <a:spcPct val="50000"/>
              </a:spcBef>
            </a:pPr>
            <a:r>
              <a:rPr lang="hu-HU" sz="1800"/>
              <a:t>   </a:t>
            </a:r>
            <a:r>
              <a:rPr lang="el-GR" b="1" i="1">
                <a:solidFill>
                  <a:srgbClr val="FF9933"/>
                </a:solidFill>
                <a:latin typeface="Times New Roman" pitchFamily="18" charset="0"/>
                <a:cs typeface="Arial" charset="0"/>
              </a:rPr>
              <a:t>α</a:t>
            </a:r>
            <a:r>
              <a:rPr lang="hu-HU" b="1" i="1">
                <a:solidFill>
                  <a:srgbClr val="FF9933"/>
                </a:solidFill>
                <a:latin typeface="Times New Roman" pitchFamily="18" charset="0"/>
                <a:cs typeface="Arial" charset="0"/>
              </a:rPr>
              <a:t> = beesési szög</a:t>
            </a:r>
          </a:p>
          <a:p>
            <a:pPr>
              <a:spcBef>
                <a:spcPct val="50000"/>
              </a:spcBef>
            </a:pPr>
            <a:r>
              <a:rPr lang="hu-HU" b="1" i="1">
                <a:solidFill>
                  <a:srgbClr val="FF9933"/>
                </a:solidFill>
                <a:latin typeface="Times New Roman" pitchFamily="18" charset="0"/>
                <a:cs typeface="Arial" charset="0"/>
              </a:rPr>
              <a:t>  </a:t>
            </a:r>
            <a:r>
              <a:rPr lang="el-GR" b="1" i="1">
                <a:solidFill>
                  <a:srgbClr val="FF9933"/>
                </a:solidFill>
                <a:latin typeface="Times New Roman" pitchFamily="18" charset="0"/>
                <a:cs typeface="Arial" charset="0"/>
              </a:rPr>
              <a:t>β</a:t>
            </a:r>
            <a:r>
              <a:rPr lang="hu-HU" b="1" i="1">
                <a:solidFill>
                  <a:srgbClr val="FF9933"/>
                </a:solidFill>
                <a:latin typeface="Times New Roman" pitchFamily="18" charset="0"/>
                <a:cs typeface="Arial" charset="0"/>
              </a:rPr>
              <a:t> = törési szög</a:t>
            </a:r>
          </a:p>
          <a:p>
            <a:pPr>
              <a:spcBef>
                <a:spcPct val="50000"/>
              </a:spcBef>
            </a:pPr>
            <a:r>
              <a:rPr lang="hu-HU" b="1" i="1">
                <a:solidFill>
                  <a:srgbClr val="FF9933"/>
                </a:solidFill>
                <a:latin typeface="Times New Roman" pitchFamily="18" charset="0"/>
                <a:cs typeface="Arial" charset="0"/>
              </a:rPr>
              <a:t>  </a:t>
            </a:r>
            <a:r>
              <a:rPr lang="el-GR" b="1" i="1">
                <a:solidFill>
                  <a:srgbClr val="FF9933"/>
                </a:solidFill>
                <a:latin typeface="Times New Roman" pitchFamily="18" charset="0"/>
                <a:cs typeface="Arial" charset="0"/>
              </a:rPr>
              <a:t>α</a:t>
            </a:r>
            <a:r>
              <a:rPr lang="hu-HU" b="1" i="1">
                <a:solidFill>
                  <a:srgbClr val="FF9933"/>
                </a:solidFill>
                <a:latin typeface="Times New Roman" pitchFamily="18" charset="0"/>
                <a:cs typeface="Arial" charset="0"/>
              </a:rPr>
              <a:t> </a:t>
            </a:r>
            <a:r>
              <a:rPr lang="en-US" b="1" i="1">
                <a:solidFill>
                  <a:srgbClr val="FF9933"/>
                </a:solidFill>
                <a:latin typeface="Times New Roman" pitchFamily="18" charset="0"/>
                <a:cs typeface="Arial" charset="0"/>
              </a:rPr>
              <a:t>&gt;</a:t>
            </a:r>
            <a:r>
              <a:rPr lang="hu-HU" b="1" i="1">
                <a:solidFill>
                  <a:srgbClr val="FF9933"/>
                </a:solidFill>
                <a:latin typeface="Times New Roman" pitchFamily="18" charset="0"/>
                <a:cs typeface="Arial" charset="0"/>
              </a:rPr>
              <a:t> </a:t>
            </a:r>
            <a:r>
              <a:rPr lang="el-GR" b="1" i="1">
                <a:solidFill>
                  <a:srgbClr val="FF9933"/>
                </a:solidFill>
                <a:latin typeface="Times New Roman" pitchFamily="18" charset="0"/>
                <a:cs typeface="Arial" charset="0"/>
              </a:rPr>
              <a:t>β</a:t>
            </a:r>
            <a:r>
              <a:rPr lang="hu-HU" b="1" i="1">
                <a:solidFill>
                  <a:srgbClr val="FF9933"/>
                </a:solidFill>
                <a:latin typeface="Times New Roman" pitchFamily="18" charset="0"/>
                <a:cs typeface="Arial" charset="0"/>
              </a:rPr>
              <a:t>   c</a:t>
            </a:r>
            <a:r>
              <a:rPr lang="hu-HU" b="1" i="1" baseline="-25000">
                <a:solidFill>
                  <a:srgbClr val="FF9933"/>
                </a:solidFill>
                <a:latin typeface="Times New Roman" pitchFamily="18" charset="0"/>
                <a:cs typeface="Arial" charset="0"/>
              </a:rPr>
              <a:t>1 </a:t>
            </a:r>
            <a:r>
              <a:rPr lang="en-US" b="1" i="1">
                <a:solidFill>
                  <a:srgbClr val="FF9933"/>
                </a:solidFill>
                <a:latin typeface="Times New Roman" pitchFamily="18" charset="0"/>
              </a:rPr>
              <a:t>&gt;</a:t>
            </a:r>
            <a:r>
              <a:rPr lang="hu-HU" b="1" i="1">
                <a:solidFill>
                  <a:srgbClr val="FF9933"/>
                </a:solidFill>
                <a:latin typeface="Times New Roman" pitchFamily="18" charset="0"/>
              </a:rPr>
              <a:t> c</a:t>
            </a:r>
            <a:r>
              <a:rPr lang="hu-HU" b="1" i="1" baseline="-25000">
                <a:solidFill>
                  <a:srgbClr val="FF9933"/>
                </a:solidFill>
                <a:latin typeface="Times New Roman" pitchFamily="18" charset="0"/>
              </a:rPr>
              <a:t>2 </a:t>
            </a:r>
            <a:endParaRPr lang="el-GR" b="1" i="1">
              <a:solidFill>
                <a:srgbClr val="FF9933"/>
              </a:solidFill>
              <a:latin typeface="Times New Roman" pitchFamily="18" charset="0"/>
            </a:endParaRPr>
          </a:p>
        </p:txBody>
      </p:sp>
      <p:sp>
        <p:nvSpPr>
          <p:cNvPr id="5134" name="Line 18"/>
          <p:cNvSpPr>
            <a:spLocks noChangeShapeType="1"/>
          </p:cNvSpPr>
          <p:nvPr/>
        </p:nvSpPr>
        <p:spPr bwMode="auto">
          <a:xfrm>
            <a:off x="1619250" y="2708275"/>
            <a:ext cx="1728788" cy="1225550"/>
          </a:xfrm>
          <a:prstGeom prst="line">
            <a:avLst/>
          </a:prstGeom>
          <a:noFill/>
          <a:ln w="25400">
            <a:solidFill>
              <a:srgbClr val="FF9933"/>
            </a:solidFill>
            <a:round/>
            <a:headEnd/>
            <a:tailEnd type="triangle" w="med" len="med"/>
          </a:ln>
        </p:spPr>
        <p:txBody>
          <a:bodyPr/>
          <a:lstStyle/>
          <a:p>
            <a:endParaRPr lang="hu-HU"/>
          </a:p>
        </p:txBody>
      </p:sp>
      <p:sp>
        <p:nvSpPr>
          <p:cNvPr id="5135" name="Arc 20"/>
          <p:cNvSpPr>
            <a:spLocks/>
          </p:cNvSpPr>
          <p:nvPr/>
        </p:nvSpPr>
        <p:spPr bwMode="auto">
          <a:xfrm rot="10800000" flipV="1">
            <a:off x="2555875" y="2924175"/>
            <a:ext cx="792163" cy="431800"/>
          </a:xfrm>
          <a:custGeom>
            <a:avLst/>
            <a:gdLst>
              <a:gd name="T0" fmla="*/ 0 w 21600"/>
              <a:gd name="T1" fmla="*/ 0 h 21600"/>
              <a:gd name="T2" fmla="*/ 1065457383 w 21600"/>
              <a:gd name="T3" fmla="*/ 172560092 h 21600"/>
              <a:gd name="T4" fmla="*/ 0 w 21600"/>
              <a:gd name="T5" fmla="*/ 17256009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9933"/>
            </a:solidFill>
            <a:round/>
            <a:headEnd/>
            <a:tailEnd/>
          </a:ln>
        </p:spPr>
        <p:txBody>
          <a:bodyPr wrap="none" anchor="ctr"/>
          <a:lstStyle/>
          <a:p>
            <a:endParaRPr lang="hu-HU"/>
          </a:p>
        </p:txBody>
      </p:sp>
      <p:sp>
        <p:nvSpPr>
          <p:cNvPr id="5136" name="Arc 21"/>
          <p:cNvSpPr>
            <a:spLocks/>
          </p:cNvSpPr>
          <p:nvPr/>
        </p:nvSpPr>
        <p:spPr bwMode="auto">
          <a:xfrm rot="10800000" flipH="1">
            <a:off x="3348038" y="5157788"/>
            <a:ext cx="576262" cy="215900"/>
          </a:xfrm>
          <a:custGeom>
            <a:avLst/>
            <a:gdLst>
              <a:gd name="T0" fmla="*/ 0 w 21600"/>
              <a:gd name="T1" fmla="*/ 0 h 21600"/>
              <a:gd name="T2" fmla="*/ 410159132 w 21600"/>
              <a:gd name="T3" fmla="*/ 21570011 h 21600"/>
              <a:gd name="T4" fmla="*/ 0 w 21600"/>
              <a:gd name="T5" fmla="*/ 2157001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9933"/>
            </a:solidFill>
            <a:round/>
            <a:headEnd/>
            <a:tailEnd/>
          </a:ln>
        </p:spPr>
        <p:txBody>
          <a:bodyPr wrap="none" anchor="ctr"/>
          <a:lstStyle/>
          <a:p>
            <a:endParaRPr lang="hu-HU"/>
          </a:p>
        </p:txBody>
      </p:sp>
      <p:sp>
        <p:nvSpPr>
          <p:cNvPr id="5137" name="Text Box 23"/>
          <p:cNvSpPr txBox="1">
            <a:spLocks noChangeArrowheads="1"/>
          </p:cNvSpPr>
          <p:nvPr/>
        </p:nvSpPr>
        <p:spPr bwMode="auto">
          <a:xfrm>
            <a:off x="3348038" y="2276475"/>
            <a:ext cx="4248150" cy="457200"/>
          </a:xfrm>
          <a:prstGeom prst="rect">
            <a:avLst/>
          </a:prstGeom>
          <a:noFill/>
          <a:ln w="9525">
            <a:noFill/>
            <a:miter lim="800000"/>
            <a:headEnd/>
            <a:tailEnd/>
          </a:ln>
        </p:spPr>
        <p:txBody>
          <a:bodyPr>
            <a:spAutoFit/>
          </a:bodyPr>
          <a:lstStyle/>
          <a:p>
            <a:pPr>
              <a:spcBef>
                <a:spcPct val="50000"/>
              </a:spcBef>
            </a:pPr>
            <a:r>
              <a:rPr lang="hu-HU" sz="2400" b="1">
                <a:solidFill>
                  <a:srgbClr val="FF9933"/>
                </a:solidFill>
              </a:rPr>
              <a:t>beesési merőleges</a:t>
            </a:r>
          </a:p>
        </p:txBody>
      </p:sp>
      <p:sp>
        <p:nvSpPr>
          <p:cNvPr id="5138" name="Text Box 24"/>
          <p:cNvSpPr txBox="1">
            <a:spLocks noChangeArrowheads="1"/>
          </p:cNvSpPr>
          <p:nvPr/>
        </p:nvSpPr>
        <p:spPr bwMode="auto">
          <a:xfrm>
            <a:off x="395288" y="1700213"/>
            <a:ext cx="2339975" cy="946150"/>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beeső fénysugár</a:t>
            </a:r>
          </a:p>
        </p:txBody>
      </p:sp>
      <p:sp>
        <p:nvSpPr>
          <p:cNvPr id="5139" name="Text Box 25"/>
          <p:cNvSpPr txBox="1">
            <a:spLocks noChangeArrowheads="1"/>
          </p:cNvSpPr>
          <p:nvPr/>
        </p:nvSpPr>
        <p:spPr bwMode="auto">
          <a:xfrm>
            <a:off x="3779838" y="5516563"/>
            <a:ext cx="3887787" cy="519112"/>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megtört fénysugár</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457200" y="274638"/>
            <a:ext cx="8229600" cy="993775"/>
          </a:xfrm>
        </p:spPr>
        <p:txBody>
          <a:bodyPr/>
          <a:lstStyle/>
          <a:p>
            <a:pPr eaLnBrk="1" hangingPunct="1"/>
            <a:r>
              <a:rPr lang="hu-HU" b="1" i="1" smtClean="0">
                <a:solidFill>
                  <a:srgbClr val="FF9900"/>
                </a:solidFill>
                <a:latin typeface="Times New Roman" pitchFamily="18" charset="0"/>
              </a:rPr>
              <a:t>OPTIKA</a:t>
            </a:r>
          </a:p>
        </p:txBody>
      </p:sp>
      <p:sp>
        <p:nvSpPr>
          <p:cNvPr id="6149" name="Rectangle 3"/>
          <p:cNvSpPr>
            <a:spLocks noGrp="1" noChangeArrowheads="1"/>
          </p:cNvSpPr>
          <p:nvPr>
            <p:ph type="body" sz="half" idx="1"/>
          </p:nvPr>
        </p:nvSpPr>
        <p:spPr>
          <a:xfrm>
            <a:off x="468313" y="1268413"/>
            <a:ext cx="8362950" cy="4568825"/>
          </a:xfrm>
        </p:spPr>
        <p:txBody>
          <a:bodyPr/>
          <a:lstStyle/>
          <a:p>
            <a:pPr algn="ctr" eaLnBrk="1" hangingPunct="1">
              <a:buFontTx/>
              <a:buNone/>
            </a:pPr>
            <a:r>
              <a:rPr lang="hu-HU" b="1" i="1" u="sng" smtClean="0">
                <a:solidFill>
                  <a:srgbClr val="FF9933"/>
                </a:solidFill>
                <a:latin typeface="Times New Roman" pitchFamily="18" charset="0"/>
              </a:rPr>
              <a:t>Fénytörés jelensége</a:t>
            </a:r>
          </a:p>
          <a:p>
            <a:pPr algn="just" eaLnBrk="1" hangingPunct="1">
              <a:buFontTx/>
              <a:buNone/>
            </a:pPr>
            <a:r>
              <a:rPr lang="hu-HU" b="1" smtClean="0">
                <a:solidFill>
                  <a:srgbClr val="FF9933"/>
                </a:solidFill>
                <a:latin typeface="Times New Roman" pitchFamily="18" charset="0"/>
              </a:rPr>
              <a:t>Snellius-Descartes törvénye:</a:t>
            </a:r>
          </a:p>
          <a:p>
            <a:pPr algn="ctr" eaLnBrk="1" hangingPunct="1">
              <a:buFontTx/>
              <a:buNone/>
            </a:pPr>
            <a:endParaRPr lang="hu-HU" b="1" smtClean="0">
              <a:solidFill>
                <a:srgbClr val="FF9933"/>
              </a:solidFill>
              <a:latin typeface="Times New Roman" pitchFamily="18" charset="0"/>
            </a:endParaRPr>
          </a:p>
          <a:p>
            <a:pPr algn="just" eaLnBrk="1" hangingPunct="1">
              <a:buFontTx/>
              <a:buNone/>
            </a:pPr>
            <a:endParaRPr lang="hu-HU" b="1" smtClean="0">
              <a:solidFill>
                <a:srgbClr val="FF9933"/>
              </a:solidFill>
              <a:latin typeface="Times New Roman" pitchFamily="18" charset="0"/>
            </a:endParaRPr>
          </a:p>
        </p:txBody>
      </p:sp>
      <p:graphicFrame>
        <p:nvGraphicFramePr>
          <p:cNvPr id="6146" name="Object 6"/>
          <p:cNvGraphicFramePr>
            <a:graphicFrameLocks noChangeAspect="1"/>
          </p:cNvGraphicFramePr>
          <p:nvPr>
            <p:ph sz="quarter" idx="2"/>
          </p:nvPr>
        </p:nvGraphicFramePr>
        <p:xfrm>
          <a:off x="1619250" y="3213100"/>
          <a:ext cx="1447800" cy="914400"/>
        </p:xfrm>
        <a:graphic>
          <a:graphicData uri="http://schemas.openxmlformats.org/presentationml/2006/ole">
            <p:oleObj spid="_x0000_s6146" name="Egyenlet" r:id="rId4" imgW="1447560" imgH="914400" progId="Equation.3">
              <p:embed/>
            </p:oleObj>
          </a:graphicData>
        </a:graphic>
      </p:graphicFrame>
      <p:sp>
        <p:nvSpPr>
          <p:cNvPr id="6150"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hu-HU"/>
          </a:p>
        </p:txBody>
      </p:sp>
      <p:sp>
        <p:nvSpPr>
          <p:cNvPr id="6151" name="Text Box 8"/>
          <p:cNvSpPr txBox="1">
            <a:spLocks noChangeArrowheads="1"/>
          </p:cNvSpPr>
          <p:nvPr/>
        </p:nvSpPr>
        <p:spPr bwMode="auto">
          <a:xfrm>
            <a:off x="3779838" y="3357563"/>
            <a:ext cx="3313112" cy="579437"/>
          </a:xfrm>
          <a:prstGeom prst="rect">
            <a:avLst/>
          </a:prstGeom>
          <a:noFill/>
          <a:ln w="9525">
            <a:noFill/>
            <a:miter lim="800000"/>
            <a:headEnd/>
            <a:tailEnd/>
          </a:ln>
        </p:spPr>
        <p:txBody>
          <a:bodyPr>
            <a:spAutoFit/>
          </a:bodyPr>
          <a:lstStyle/>
          <a:p>
            <a:pPr>
              <a:spcBef>
                <a:spcPct val="50000"/>
              </a:spcBef>
            </a:pPr>
            <a:r>
              <a:rPr lang="hu-HU" sz="3200" b="1" i="1">
                <a:solidFill>
                  <a:srgbClr val="FF9933"/>
                </a:solidFill>
                <a:latin typeface="Times New Roman" pitchFamily="18" charset="0"/>
              </a:rPr>
              <a:t>n = törésmutató</a:t>
            </a:r>
          </a:p>
        </p:txBody>
      </p:sp>
      <p:sp>
        <p:nvSpPr>
          <p:cNvPr id="6152" name="Rectangle 11"/>
          <p:cNvSpPr>
            <a:spLocks noChangeArrowheads="1"/>
          </p:cNvSpPr>
          <p:nvPr/>
        </p:nvSpPr>
        <p:spPr bwMode="auto">
          <a:xfrm>
            <a:off x="0" y="2971800"/>
            <a:ext cx="9144000" cy="0"/>
          </a:xfrm>
          <a:prstGeom prst="rect">
            <a:avLst/>
          </a:prstGeom>
          <a:noFill/>
          <a:ln w="9525">
            <a:noFill/>
            <a:miter lim="800000"/>
            <a:headEnd/>
            <a:tailEnd/>
          </a:ln>
        </p:spPr>
        <p:txBody>
          <a:bodyPr wrap="none" anchor="ctr">
            <a:spAutoFit/>
          </a:bodyPr>
          <a:lstStyle/>
          <a:p>
            <a:endParaRPr lang="hu-HU"/>
          </a:p>
        </p:txBody>
      </p:sp>
      <p:graphicFrame>
        <p:nvGraphicFramePr>
          <p:cNvPr id="6147" name="Object 10"/>
          <p:cNvGraphicFramePr>
            <a:graphicFrameLocks noChangeAspect="1"/>
          </p:cNvGraphicFramePr>
          <p:nvPr/>
        </p:nvGraphicFramePr>
        <p:xfrm>
          <a:off x="1619250" y="5013325"/>
          <a:ext cx="1487488" cy="914400"/>
        </p:xfrm>
        <a:graphic>
          <a:graphicData uri="http://schemas.openxmlformats.org/presentationml/2006/ole">
            <p:oleObj spid="_x0000_s6147" name="Egyenlet" r:id="rId5" imgW="1485720" imgH="914400" progId="Equation.3">
              <p:embed/>
            </p:oleObj>
          </a:graphicData>
        </a:graphic>
      </p:graphicFrame>
      <p:sp>
        <p:nvSpPr>
          <p:cNvPr id="6153" name="Text Box 12"/>
          <p:cNvSpPr txBox="1">
            <a:spLocks noChangeArrowheads="1"/>
          </p:cNvSpPr>
          <p:nvPr/>
        </p:nvSpPr>
        <p:spPr bwMode="auto">
          <a:xfrm>
            <a:off x="3708400" y="4724400"/>
            <a:ext cx="7091363" cy="1311275"/>
          </a:xfrm>
          <a:prstGeom prst="rect">
            <a:avLst/>
          </a:prstGeom>
          <a:noFill/>
          <a:ln w="9525">
            <a:noFill/>
            <a:miter lim="800000"/>
            <a:headEnd/>
            <a:tailEnd/>
          </a:ln>
        </p:spPr>
        <p:txBody>
          <a:bodyPr>
            <a:spAutoFit/>
          </a:bodyPr>
          <a:lstStyle/>
          <a:p>
            <a:pPr>
              <a:spcBef>
                <a:spcPct val="50000"/>
              </a:spcBef>
            </a:pPr>
            <a:r>
              <a:rPr lang="hu-HU" sz="3200" b="1" i="1">
                <a:solidFill>
                  <a:srgbClr val="FF9933"/>
                </a:solidFill>
                <a:latin typeface="Times New Roman" pitchFamily="18" charset="0"/>
              </a:rPr>
              <a:t>c = terjedési sebesség, </a:t>
            </a:r>
          </a:p>
          <a:p>
            <a:pPr>
              <a:spcBef>
                <a:spcPct val="50000"/>
              </a:spcBef>
            </a:pPr>
            <a:r>
              <a:rPr lang="el-GR" sz="3200" b="1" i="1">
                <a:solidFill>
                  <a:srgbClr val="FF9933"/>
                </a:solidFill>
                <a:latin typeface="Times New Roman" pitchFamily="18" charset="0"/>
                <a:cs typeface="Arial" charset="0"/>
              </a:rPr>
              <a:t>λ</a:t>
            </a:r>
            <a:r>
              <a:rPr lang="hu-HU" sz="3200" b="1" i="1">
                <a:solidFill>
                  <a:srgbClr val="FF9933"/>
                </a:solidFill>
                <a:latin typeface="Times New Roman" pitchFamily="18" charset="0"/>
                <a:cs typeface="Arial" charset="0"/>
              </a:rPr>
              <a:t> = hullámhossz</a:t>
            </a:r>
            <a:endParaRPr lang="el-GR" sz="3200" b="1" i="1">
              <a:solidFill>
                <a:srgbClr val="FF9933"/>
              </a:solidFill>
              <a:latin typeface="Times New Roman" pitchFamily="18" charset="0"/>
              <a:cs typeface="Arial"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67587" name="Rectangle 3"/>
          <p:cNvSpPr>
            <a:spLocks noGrp="1" noChangeArrowheads="1"/>
          </p:cNvSpPr>
          <p:nvPr>
            <p:ph type="body" idx="1"/>
          </p:nvPr>
        </p:nvSpPr>
        <p:spPr>
          <a:xfrm>
            <a:off x="250825" y="1341438"/>
            <a:ext cx="8229600" cy="4525962"/>
          </a:xfrm>
        </p:spPr>
        <p:txBody>
          <a:bodyPr/>
          <a:lstStyle/>
          <a:p>
            <a:pPr algn="ctr" eaLnBrk="1" hangingPunct="1">
              <a:buFontTx/>
              <a:buNone/>
            </a:pPr>
            <a:r>
              <a:rPr lang="hu-HU" b="1" i="1" u="sng" smtClean="0">
                <a:solidFill>
                  <a:srgbClr val="FF9933"/>
                </a:solidFill>
                <a:latin typeface="Times New Roman" pitchFamily="18" charset="0"/>
              </a:rPr>
              <a:t>A fénytörés jelensége</a:t>
            </a:r>
          </a:p>
        </p:txBody>
      </p:sp>
      <p:pic>
        <p:nvPicPr>
          <p:cNvPr id="67588" name="Picture 7" descr="Nagyított kép (856 x 684)">
            <a:hlinkClick r:id="rId3"/>
          </p:cNvPr>
          <p:cNvPicPr>
            <a:picLocks noChangeAspect="1" noChangeArrowheads="1"/>
          </p:cNvPicPr>
          <p:nvPr/>
        </p:nvPicPr>
        <p:blipFill>
          <a:blip r:embed="rId4" cstate="print"/>
          <a:srcRect/>
          <a:stretch>
            <a:fillRect/>
          </a:stretch>
        </p:blipFill>
        <p:spPr bwMode="auto">
          <a:xfrm>
            <a:off x="1403350" y="2852738"/>
            <a:ext cx="2266950" cy="1811337"/>
          </a:xfrm>
          <a:prstGeom prst="rect">
            <a:avLst/>
          </a:prstGeom>
          <a:noFill/>
          <a:ln w="9525">
            <a:noFill/>
            <a:miter lim="800000"/>
            <a:headEnd/>
            <a:tailEnd/>
          </a:ln>
        </p:spPr>
      </p:pic>
      <p:pic>
        <p:nvPicPr>
          <p:cNvPr id="67589" name="Picture 9" descr="Nagyított kép (856 x 684)">
            <a:hlinkClick r:id="rId5"/>
          </p:cNvPr>
          <p:cNvPicPr>
            <a:picLocks noChangeAspect="1" noChangeArrowheads="1"/>
          </p:cNvPicPr>
          <p:nvPr/>
        </p:nvPicPr>
        <p:blipFill>
          <a:blip r:embed="rId6" cstate="print"/>
          <a:srcRect/>
          <a:stretch>
            <a:fillRect/>
          </a:stretch>
        </p:blipFill>
        <p:spPr bwMode="auto">
          <a:xfrm>
            <a:off x="6011863" y="2924175"/>
            <a:ext cx="2266950" cy="1811338"/>
          </a:xfrm>
          <a:prstGeom prst="rect">
            <a:avLst/>
          </a:prstGeom>
          <a:noFill/>
          <a:ln w="9525">
            <a:noFill/>
            <a:miter lim="800000"/>
            <a:headEnd/>
            <a:tailEnd/>
          </a:ln>
        </p:spPr>
      </p:pic>
      <p:pic>
        <p:nvPicPr>
          <p:cNvPr id="67590" name="Picture 11" descr="Nagyított kép (856 x 684)">
            <a:hlinkClick r:id="rId7"/>
          </p:cNvPr>
          <p:cNvPicPr>
            <a:picLocks noChangeAspect="1" noChangeArrowheads="1"/>
          </p:cNvPicPr>
          <p:nvPr/>
        </p:nvPicPr>
        <p:blipFill>
          <a:blip r:embed="rId8" cstate="print"/>
          <a:srcRect/>
          <a:stretch>
            <a:fillRect/>
          </a:stretch>
        </p:blipFill>
        <p:spPr bwMode="auto">
          <a:xfrm>
            <a:off x="6156325" y="5046663"/>
            <a:ext cx="2266950" cy="1811337"/>
          </a:xfrm>
          <a:prstGeom prst="rect">
            <a:avLst/>
          </a:prstGeom>
          <a:noFill/>
          <a:ln w="9525">
            <a:noFill/>
            <a:miter lim="800000"/>
            <a:headEnd/>
            <a:tailEnd/>
          </a:ln>
        </p:spPr>
      </p:pic>
      <p:sp>
        <p:nvSpPr>
          <p:cNvPr id="67591" name="Text Box 12"/>
          <p:cNvSpPr txBox="1">
            <a:spLocks noChangeArrowheads="1"/>
          </p:cNvSpPr>
          <p:nvPr/>
        </p:nvSpPr>
        <p:spPr bwMode="auto">
          <a:xfrm>
            <a:off x="611188" y="2060575"/>
            <a:ext cx="8353425" cy="992188"/>
          </a:xfrm>
          <a:prstGeom prst="rect">
            <a:avLst/>
          </a:prstGeom>
          <a:noFill/>
          <a:ln w="9525">
            <a:noFill/>
            <a:miter lim="800000"/>
            <a:headEnd/>
            <a:tailEnd/>
          </a:ln>
        </p:spPr>
        <p:txBody>
          <a:bodyPr>
            <a:spAutoFit/>
          </a:bodyPr>
          <a:lstStyle/>
          <a:p>
            <a:pPr algn="ctr">
              <a:spcBef>
                <a:spcPct val="50000"/>
              </a:spcBef>
            </a:pPr>
            <a:r>
              <a:rPr lang="hu-HU" sz="3200" b="1" i="1">
                <a:solidFill>
                  <a:srgbClr val="FF9933"/>
                </a:solidFill>
                <a:latin typeface="Times New Roman" pitchFamily="18" charset="0"/>
              </a:rPr>
              <a:t>Ritkább közegből halad a fény a sűrűbb közegbe</a:t>
            </a:r>
          </a:p>
          <a:p>
            <a:pPr>
              <a:spcBef>
                <a:spcPct val="50000"/>
              </a:spcBef>
            </a:pPr>
            <a:endParaRPr lang="hu-HU" sz="1800" i="1">
              <a:solidFill>
                <a:srgbClr val="FF9933"/>
              </a:solidFill>
              <a:latin typeface="Times New Roman" pitchFamily="18" charset="0"/>
            </a:endParaRPr>
          </a:p>
        </p:txBody>
      </p:sp>
      <p:sp>
        <p:nvSpPr>
          <p:cNvPr id="67592" name="Text Box 13"/>
          <p:cNvSpPr txBox="1">
            <a:spLocks noChangeArrowheads="1"/>
          </p:cNvSpPr>
          <p:nvPr/>
        </p:nvSpPr>
        <p:spPr bwMode="auto">
          <a:xfrm>
            <a:off x="323850" y="4941888"/>
            <a:ext cx="5616575" cy="1066800"/>
          </a:xfrm>
          <a:prstGeom prst="rect">
            <a:avLst/>
          </a:prstGeom>
          <a:noFill/>
          <a:ln w="9525">
            <a:noFill/>
            <a:miter lim="800000"/>
            <a:headEnd/>
            <a:tailEnd/>
          </a:ln>
        </p:spPr>
        <p:txBody>
          <a:bodyPr>
            <a:spAutoFit/>
          </a:bodyPr>
          <a:lstStyle/>
          <a:p>
            <a:pPr>
              <a:spcBef>
                <a:spcPct val="50000"/>
              </a:spcBef>
            </a:pPr>
            <a:r>
              <a:rPr lang="hu-HU" sz="3200" b="1" i="1">
                <a:solidFill>
                  <a:srgbClr val="FF9933"/>
                </a:solidFill>
                <a:latin typeface="Times New Roman" pitchFamily="18" charset="0"/>
              </a:rPr>
              <a:t>Sűrűbb közegből halad a fény a ritkább közegbe</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68313" y="188913"/>
            <a:ext cx="8229600" cy="1143000"/>
          </a:xfrm>
        </p:spPr>
        <p:txBody>
          <a:bodyPr/>
          <a:lstStyle/>
          <a:p>
            <a:pPr eaLnBrk="1" hangingPunct="1"/>
            <a:r>
              <a:rPr lang="hu-HU" b="1" i="1" smtClean="0">
                <a:solidFill>
                  <a:srgbClr val="FF9900"/>
                </a:solidFill>
                <a:latin typeface="Times New Roman" pitchFamily="18" charset="0"/>
              </a:rPr>
              <a:t>OPTIKA</a:t>
            </a:r>
          </a:p>
        </p:txBody>
      </p:sp>
      <p:sp>
        <p:nvSpPr>
          <p:cNvPr id="68611" name="Rectangle 3"/>
          <p:cNvSpPr>
            <a:spLocks noGrp="1" noChangeArrowheads="1"/>
          </p:cNvSpPr>
          <p:nvPr>
            <p:ph type="body" idx="1"/>
          </p:nvPr>
        </p:nvSpPr>
        <p:spPr>
          <a:xfrm>
            <a:off x="468313" y="1268413"/>
            <a:ext cx="8229600" cy="4525962"/>
          </a:xfrm>
        </p:spPr>
        <p:txBody>
          <a:bodyPr/>
          <a:lstStyle/>
          <a:p>
            <a:pPr algn="ctr" eaLnBrk="1" hangingPunct="1">
              <a:buFontTx/>
              <a:buNone/>
            </a:pPr>
            <a:r>
              <a:rPr lang="hu-HU" b="1" i="1" u="sng" smtClean="0">
                <a:solidFill>
                  <a:srgbClr val="FF9933"/>
                </a:solidFill>
                <a:latin typeface="Times New Roman" pitchFamily="18" charset="0"/>
              </a:rPr>
              <a:t>Teljes fényvisszaverődés</a:t>
            </a:r>
          </a:p>
          <a:p>
            <a:pPr algn="ctr" eaLnBrk="1" hangingPunct="1">
              <a:buFontTx/>
              <a:buNone/>
            </a:pPr>
            <a:endParaRPr lang="hu-HU" b="1" u="sng" smtClean="0">
              <a:solidFill>
                <a:srgbClr val="FF9933"/>
              </a:solidFill>
              <a:latin typeface="Times New Roman" pitchFamily="18" charset="0"/>
            </a:endParaRPr>
          </a:p>
          <a:p>
            <a:pPr algn="just" eaLnBrk="1" hangingPunct="1">
              <a:buFontTx/>
              <a:buNone/>
            </a:pPr>
            <a:r>
              <a:rPr lang="hu-HU" b="1" i="1" u="sng" smtClean="0">
                <a:solidFill>
                  <a:srgbClr val="FF9933"/>
                </a:solidFill>
                <a:latin typeface="Times New Roman" pitchFamily="18" charset="0"/>
              </a:rPr>
              <a:t>Feltételei</a:t>
            </a:r>
            <a:r>
              <a:rPr lang="hu-HU" b="1" smtClean="0">
                <a:solidFill>
                  <a:srgbClr val="FF9933"/>
                </a:solidFill>
                <a:latin typeface="Times New Roman" pitchFamily="18" charset="0"/>
              </a:rPr>
              <a:t>:</a:t>
            </a:r>
            <a:r>
              <a:rPr lang="hu-HU" b="1" smtClean="0">
                <a:solidFill>
                  <a:srgbClr val="FF9933"/>
                </a:solidFill>
              </a:rPr>
              <a:t> </a:t>
            </a:r>
            <a:r>
              <a:rPr lang="hu-HU" b="1" i="1" smtClean="0">
                <a:solidFill>
                  <a:srgbClr val="FF9933"/>
                </a:solidFill>
                <a:latin typeface="Times New Roman" pitchFamily="18" charset="0"/>
              </a:rPr>
              <a:t>1. A fény az optikailag sűrűbb közegből haladjon a ritkább közegbe.</a:t>
            </a:r>
          </a:p>
          <a:p>
            <a:pPr algn="just" eaLnBrk="1" hangingPunct="1">
              <a:buFontTx/>
              <a:buNone/>
            </a:pPr>
            <a:r>
              <a:rPr lang="hu-HU" b="1" i="1" smtClean="0">
                <a:solidFill>
                  <a:srgbClr val="FF9933"/>
                </a:solidFill>
                <a:latin typeface="Times New Roman" pitchFamily="18" charset="0"/>
              </a:rPr>
              <a:t>			  2. A fény a határszögnél nagyobb szögben érkezzen a határfelületre.</a:t>
            </a:r>
          </a:p>
          <a:p>
            <a:pPr algn="just" eaLnBrk="1" hangingPunct="1">
              <a:buFontTx/>
              <a:buNone/>
            </a:pPr>
            <a:r>
              <a:rPr lang="hu-HU" b="1" i="1" u="sng" smtClean="0">
                <a:solidFill>
                  <a:srgbClr val="FF9933"/>
                </a:solidFill>
              </a:rPr>
              <a:t>Határszög</a:t>
            </a:r>
            <a:r>
              <a:rPr lang="hu-HU" b="1" smtClean="0">
                <a:solidFill>
                  <a:srgbClr val="FF9933"/>
                </a:solidFill>
              </a:rPr>
              <a:t>: </a:t>
            </a:r>
            <a:r>
              <a:rPr lang="hu-HU" b="1" i="1" smtClean="0">
                <a:solidFill>
                  <a:srgbClr val="FF9933"/>
                </a:solidFill>
                <a:latin typeface="Times New Roman" pitchFamily="18" charset="0"/>
              </a:rPr>
              <a:t>Az a beesési szög, amelyhez 90</a:t>
            </a:r>
            <a:r>
              <a:rPr lang="hu-HU" b="1" i="1" smtClean="0">
                <a:solidFill>
                  <a:srgbClr val="FF9933"/>
                </a:solidFill>
                <a:latin typeface="Times New Roman" pitchFamily="18" charset="0"/>
                <a:cs typeface="Arial" charset="0"/>
              </a:rPr>
              <a:t>˚- os törési szög tartozik.</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68313" y="0"/>
            <a:ext cx="8229600" cy="1143000"/>
          </a:xfrm>
        </p:spPr>
        <p:txBody>
          <a:bodyPr/>
          <a:lstStyle/>
          <a:p>
            <a:pPr eaLnBrk="1" hangingPunct="1"/>
            <a:r>
              <a:rPr lang="hu-HU" b="1" i="1" smtClean="0">
                <a:solidFill>
                  <a:srgbClr val="FF9900"/>
                </a:solidFill>
                <a:latin typeface="Times New Roman" pitchFamily="18" charset="0"/>
              </a:rPr>
              <a:t>OPTIKA</a:t>
            </a:r>
          </a:p>
        </p:txBody>
      </p:sp>
      <p:sp>
        <p:nvSpPr>
          <p:cNvPr id="69635" name="Rectangle 3"/>
          <p:cNvSpPr>
            <a:spLocks noGrp="1" noChangeArrowheads="1"/>
          </p:cNvSpPr>
          <p:nvPr>
            <p:ph type="body" idx="1"/>
          </p:nvPr>
        </p:nvSpPr>
        <p:spPr>
          <a:xfrm>
            <a:off x="395288" y="1052513"/>
            <a:ext cx="8302625" cy="5616575"/>
          </a:xfrm>
        </p:spPr>
        <p:txBody>
          <a:bodyPr/>
          <a:lstStyle/>
          <a:p>
            <a:pPr algn="ctr" eaLnBrk="1" hangingPunct="1">
              <a:buFontTx/>
              <a:buNone/>
            </a:pPr>
            <a:r>
              <a:rPr lang="hu-HU" b="1" i="1" u="sng" smtClean="0">
                <a:solidFill>
                  <a:srgbClr val="FF9933"/>
                </a:solidFill>
                <a:latin typeface="Times New Roman" pitchFamily="18" charset="0"/>
              </a:rPr>
              <a:t>Teljes fényvisszaverődés</a:t>
            </a:r>
          </a:p>
          <a:p>
            <a:pPr algn="ctr" eaLnBrk="1" hangingPunct="1">
              <a:buFontTx/>
              <a:buNone/>
            </a:pPr>
            <a:endParaRPr lang="hu-HU" b="1" u="sng" smtClean="0">
              <a:solidFill>
                <a:srgbClr val="FF9933"/>
              </a:solidFill>
            </a:endParaRPr>
          </a:p>
          <a:p>
            <a:pPr algn="r" eaLnBrk="1" hangingPunct="1">
              <a:spcBef>
                <a:spcPct val="50000"/>
              </a:spcBef>
              <a:buFontTx/>
              <a:buNone/>
            </a:pPr>
            <a:r>
              <a:rPr lang="hu-HU" b="1" i="1" smtClean="0">
                <a:solidFill>
                  <a:srgbClr val="FF9933"/>
                </a:solidFill>
                <a:latin typeface="Times New Roman" pitchFamily="18" charset="0"/>
              </a:rPr>
              <a:t>optikailag ritkább </a:t>
            </a:r>
          </a:p>
          <a:p>
            <a:pPr algn="r" eaLnBrk="1" hangingPunct="1">
              <a:spcBef>
                <a:spcPct val="50000"/>
              </a:spcBef>
              <a:buFontTx/>
              <a:buNone/>
            </a:pPr>
            <a:r>
              <a:rPr lang="hu-HU" b="1" i="1" smtClean="0">
                <a:solidFill>
                  <a:srgbClr val="FF9933"/>
                </a:solidFill>
                <a:latin typeface="Times New Roman" pitchFamily="18" charset="0"/>
              </a:rPr>
              <a:t>közeg</a:t>
            </a:r>
            <a:r>
              <a:rPr lang="hu-HU" i="1" smtClean="0">
                <a:latin typeface="Times New Roman" pitchFamily="18" charset="0"/>
              </a:rPr>
              <a:t> </a:t>
            </a:r>
            <a:r>
              <a:rPr lang="hu-HU" b="1" i="1" smtClean="0">
                <a:solidFill>
                  <a:srgbClr val="FF9933"/>
                </a:solidFill>
                <a:latin typeface="Times New Roman" pitchFamily="18" charset="0"/>
              </a:rPr>
              <a:t>(c1)</a:t>
            </a:r>
          </a:p>
          <a:p>
            <a:pPr algn="ctr" eaLnBrk="1" hangingPunct="1">
              <a:buFontTx/>
              <a:buNone/>
            </a:pPr>
            <a:endParaRPr lang="hu-HU" b="1" i="1" u="sng" smtClean="0">
              <a:solidFill>
                <a:srgbClr val="FF9933"/>
              </a:solidFill>
              <a:latin typeface="Times New Roman" pitchFamily="18" charset="0"/>
            </a:endParaRPr>
          </a:p>
          <a:p>
            <a:pPr eaLnBrk="1" hangingPunct="1"/>
            <a:endParaRPr lang="hu-HU" smtClean="0"/>
          </a:p>
        </p:txBody>
      </p:sp>
      <p:sp>
        <p:nvSpPr>
          <p:cNvPr id="69636" name="Line 4"/>
          <p:cNvSpPr>
            <a:spLocks noChangeShapeType="1"/>
          </p:cNvSpPr>
          <p:nvPr/>
        </p:nvSpPr>
        <p:spPr bwMode="auto">
          <a:xfrm>
            <a:off x="1187450" y="3789363"/>
            <a:ext cx="4321175" cy="0"/>
          </a:xfrm>
          <a:prstGeom prst="line">
            <a:avLst/>
          </a:prstGeom>
          <a:noFill/>
          <a:ln w="9525">
            <a:solidFill>
              <a:schemeClr val="tx1"/>
            </a:solidFill>
            <a:round/>
            <a:headEnd/>
            <a:tailEnd/>
          </a:ln>
        </p:spPr>
        <p:txBody>
          <a:bodyPr/>
          <a:lstStyle/>
          <a:p>
            <a:endParaRPr lang="hu-HU"/>
          </a:p>
        </p:txBody>
      </p:sp>
      <p:sp>
        <p:nvSpPr>
          <p:cNvPr id="69637" name="Text Box 5"/>
          <p:cNvSpPr txBox="1">
            <a:spLocks noChangeArrowheads="1"/>
          </p:cNvSpPr>
          <p:nvPr/>
        </p:nvSpPr>
        <p:spPr bwMode="auto">
          <a:xfrm>
            <a:off x="5364163" y="4365625"/>
            <a:ext cx="3779837" cy="1708150"/>
          </a:xfrm>
          <a:prstGeom prst="rect">
            <a:avLst/>
          </a:prstGeom>
          <a:noFill/>
          <a:ln w="9525">
            <a:noFill/>
            <a:miter lim="800000"/>
            <a:headEnd/>
            <a:tailEnd/>
          </a:ln>
        </p:spPr>
        <p:txBody>
          <a:bodyPr>
            <a:spAutoFit/>
          </a:bodyPr>
          <a:lstStyle/>
          <a:p>
            <a:pPr>
              <a:spcBef>
                <a:spcPct val="50000"/>
              </a:spcBef>
            </a:pPr>
            <a:r>
              <a:rPr lang="hu-HU" sz="3200" b="1" i="1">
                <a:solidFill>
                  <a:srgbClr val="FF9933"/>
                </a:solidFill>
                <a:latin typeface="Times New Roman" pitchFamily="18" charset="0"/>
              </a:rPr>
              <a:t>optikailag sűrűbb</a:t>
            </a:r>
            <a:r>
              <a:rPr lang="hu-HU" b="1" i="1">
                <a:solidFill>
                  <a:srgbClr val="FF9933"/>
                </a:solidFill>
                <a:latin typeface="Times New Roman" pitchFamily="18" charset="0"/>
              </a:rPr>
              <a:t> </a:t>
            </a:r>
            <a:r>
              <a:rPr lang="hu-HU" sz="3200" b="1" i="1">
                <a:solidFill>
                  <a:srgbClr val="FF9933"/>
                </a:solidFill>
                <a:latin typeface="Times New Roman" pitchFamily="18" charset="0"/>
              </a:rPr>
              <a:t>közeg</a:t>
            </a:r>
            <a:r>
              <a:rPr lang="hu-HU" i="1">
                <a:latin typeface="Times New Roman" pitchFamily="18" charset="0"/>
              </a:rPr>
              <a:t> </a:t>
            </a:r>
            <a:r>
              <a:rPr lang="hu-HU" sz="3200" b="1" i="1">
                <a:solidFill>
                  <a:srgbClr val="FF9933"/>
                </a:solidFill>
                <a:latin typeface="Times New Roman" pitchFamily="18" charset="0"/>
              </a:rPr>
              <a:t>(c</a:t>
            </a:r>
            <a:r>
              <a:rPr lang="hu-HU" sz="3200" b="1" i="1" baseline="-25000">
                <a:solidFill>
                  <a:srgbClr val="FF9933"/>
                </a:solidFill>
                <a:latin typeface="Times New Roman" pitchFamily="18" charset="0"/>
              </a:rPr>
              <a:t>2</a:t>
            </a:r>
            <a:r>
              <a:rPr lang="hu-HU" sz="3200" b="1" i="1">
                <a:solidFill>
                  <a:srgbClr val="FF9933"/>
                </a:solidFill>
                <a:latin typeface="Times New Roman" pitchFamily="18" charset="0"/>
              </a:rPr>
              <a:t>)</a:t>
            </a:r>
          </a:p>
          <a:p>
            <a:pPr>
              <a:spcBef>
                <a:spcPct val="50000"/>
              </a:spcBef>
            </a:pPr>
            <a:endParaRPr lang="hu-HU" i="1">
              <a:latin typeface="Times New Roman" pitchFamily="18" charset="0"/>
            </a:endParaRPr>
          </a:p>
        </p:txBody>
      </p:sp>
      <p:sp>
        <p:nvSpPr>
          <p:cNvPr id="69638" name="Line 7"/>
          <p:cNvSpPr>
            <a:spLocks noChangeShapeType="1"/>
          </p:cNvSpPr>
          <p:nvPr/>
        </p:nvSpPr>
        <p:spPr bwMode="auto">
          <a:xfrm>
            <a:off x="2987675" y="2060575"/>
            <a:ext cx="0" cy="3744913"/>
          </a:xfrm>
          <a:prstGeom prst="line">
            <a:avLst/>
          </a:prstGeom>
          <a:noFill/>
          <a:ln w="9525">
            <a:solidFill>
              <a:schemeClr val="tx1"/>
            </a:solidFill>
            <a:prstDash val="dash"/>
            <a:round/>
            <a:headEnd/>
            <a:tailEnd/>
          </a:ln>
        </p:spPr>
        <p:txBody>
          <a:bodyPr/>
          <a:lstStyle/>
          <a:p>
            <a:endParaRPr lang="hu-HU"/>
          </a:p>
        </p:txBody>
      </p:sp>
      <p:sp>
        <p:nvSpPr>
          <p:cNvPr id="69639" name="Text Box 8"/>
          <p:cNvSpPr txBox="1">
            <a:spLocks noChangeArrowheads="1"/>
          </p:cNvSpPr>
          <p:nvPr/>
        </p:nvSpPr>
        <p:spPr bwMode="auto">
          <a:xfrm rot="10800000" flipV="1">
            <a:off x="2484438" y="4076700"/>
            <a:ext cx="720725" cy="579438"/>
          </a:xfrm>
          <a:prstGeom prst="rect">
            <a:avLst/>
          </a:prstGeom>
          <a:noFill/>
          <a:ln w="9525">
            <a:noFill/>
            <a:miter lim="800000"/>
            <a:headEnd/>
            <a:tailEnd/>
          </a:ln>
        </p:spPr>
        <p:txBody>
          <a:bodyPr>
            <a:spAutoFit/>
          </a:bodyPr>
          <a:lstStyle/>
          <a:p>
            <a:pPr>
              <a:spcBef>
                <a:spcPct val="50000"/>
              </a:spcBef>
            </a:pPr>
            <a:r>
              <a:rPr lang="el-GR" sz="3200">
                <a:solidFill>
                  <a:srgbClr val="FF9933"/>
                </a:solidFill>
                <a:cs typeface="Arial" charset="0"/>
              </a:rPr>
              <a:t>α</a:t>
            </a:r>
            <a:r>
              <a:rPr lang="hu-HU" sz="3200" baseline="-25000">
                <a:solidFill>
                  <a:srgbClr val="FF9933"/>
                </a:solidFill>
                <a:cs typeface="Arial" charset="0"/>
              </a:rPr>
              <a:t>h</a:t>
            </a:r>
            <a:endParaRPr lang="el-GR" sz="3200">
              <a:solidFill>
                <a:srgbClr val="FF9933"/>
              </a:solidFill>
              <a:cs typeface="Arial" charset="0"/>
            </a:endParaRPr>
          </a:p>
        </p:txBody>
      </p:sp>
      <p:sp>
        <p:nvSpPr>
          <p:cNvPr id="69640" name="Arc 10"/>
          <p:cNvSpPr>
            <a:spLocks/>
          </p:cNvSpPr>
          <p:nvPr/>
        </p:nvSpPr>
        <p:spPr bwMode="auto">
          <a:xfrm flipV="1">
            <a:off x="2268538" y="4652963"/>
            <a:ext cx="719137" cy="71437"/>
          </a:xfrm>
          <a:custGeom>
            <a:avLst/>
            <a:gdLst>
              <a:gd name="T0" fmla="*/ 0 w 21600"/>
              <a:gd name="T1" fmla="*/ 0 h 21600"/>
              <a:gd name="T2" fmla="*/ 797126587 w 21600"/>
              <a:gd name="T3" fmla="*/ 781378 h 21600"/>
              <a:gd name="T4" fmla="*/ 0 w 21600"/>
              <a:gd name="T5" fmla="*/ 78137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hu-HU"/>
          </a:p>
        </p:txBody>
      </p:sp>
      <p:sp>
        <p:nvSpPr>
          <p:cNvPr id="69641" name="Line 11"/>
          <p:cNvSpPr>
            <a:spLocks noChangeShapeType="1"/>
          </p:cNvSpPr>
          <p:nvPr/>
        </p:nvSpPr>
        <p:spPr bwMode="auto">
          <a:xfrm>
            <a:off x="2987675" y="3789363"/>
            <a:ext cx="1368425" cy="0"/>
          </a:xfrm>
          <a:prstGeom prst="line">
            <a:avLst/>
          </a:prstGeom>
          <a:noFill/>
          <a:ln w="31750">
            <a:solidFill>
              <a:srgbClr val="FF9933"/>
            </a:solidFill>
            <a:round/>
            <a:headEnd/>
            <a:tailEnd type="triangle" w="med" len="med"/>
          </a:ln>
        </p:spPr>
        <p:txBody>
          <a:bodyPr/>
          <a:lstStyle/>
          <a:p>
            <a:endParaRPr lang="hu-HU"/>
          </a:p>
        </p:txBody>
      </p:sp>
      <p:sp>
        <p:nvSpPr>
          <p:cNvPr id="69642" name="Arc 12"/>
          <p:cNvSpPr>
            <a:spLocks/>
          </p:cNvSpPr>
          <p:nvPr/>
        </p:nvSpPr>
        <p:spPr bwMode="auto">
          <a:xfrm>
            <a:off x="2987675" y="2997200"/>
            <a:ext cx="792163" cy="792163"/>
          </a:xfrm>
          <a:custGeom>
            <a:avLst/>
            <a:gdLst>
              <a:gd name="T0" fmla="*/ 0 w 21600"/>
              <a:gd name="T1" fmla="*/ 0 h 21600"/>
              <a:gd name="T2" fmla="*/ 1065457383 w 21600"/>
              <a:gd name="T3" fmla="*/ 1065457383 h 21600"/>
              <a:gd name="T4" fmla="*/ 0 w 21600"/>
              <a:gd name="T5" fmla="*/ 106545738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hu-HU"/>
          </a:p>
        </p:txBody>
      </p:sp>
      <p:sp>
        <p:nvSpPr>
          <p:cNvPr id="69643" name="Text Box 13"/>
          <p:cNvSpPr txBox="1">
            <a:spLocks noChangeArrowheads="1"/>
          </p:cNvSpPr>
          <p:nvPr/>
        </p:nvSpPr>
        <p:spPr bwMode="auto">
          <a:xfrm>
            <a:off x="2987675" y="3284538"/>
            <a:ext cx="1296988" cy="366712"/>
          </a:xfrm>
          <a:prstGeom prst="rect">
            <a:avLst/>
          </a:prstGeom>
          <a:noFill/>
          <a:ln w="9525">
            <a:noFill/>
            <a:miter lim="800000"/>
            <a:headEnd/>
            <a:tailEnd/>
          </a:ln>
        </p:spPr>
        <p:txBody>
          <a:bodyPr>
            <a:spAutoFit/>
          </a:bodyPr>
          <a:lstStyle/>
          <a:p>
            <a:pPr>
              <a:spcBef>
                <a:spcPct val="50000"/>
              </a:spcBef>
            </a:pPr>
            <a:r>
              <a:rPr lang="hu-HU" sz="1800"/>
              <a:t>90</a:t>
            </a:r>
            <a:r>
              <a:rPr lang="hu-HU" sz="1800">
                <a:cs typeface="Arial" charset="0"/>
              </a:rPr>
              <a:t>˚</a:t>
            </a:r>
          </a:p>
        </p:txBody>
      </p:sp>
      <p:sp>
        <p:nvSpPr>
          <p:cNvPr id="69644" name="Text Box 15"/>
          <p:cNvSpPr txBox="1">
            <a:spLocks noChangeArrowheads="1"/>
          </p:cNvSpPr>
          <p:nvPr/>
        </p:nvSpPr>
        <p:spPr bwMode="auto">
          <a:xfrm>
            <a:off x="395288" y="5516563"/>
            <a:ext cx="3455987" cy="579437"/>
          </a:xfrm>
          <a:prstGeom prst="rect">
            <a:avLst/>
          </a:prstGeom>
          <a:noFill/>
          <a:ln w="9525">
            <a:noFill/>
            <a:miter lim="800000"/>
            <a:headEnd/>
            <a:tailEnd/>
          </a:ln>
        </p:spPr>
        <p:txBody>
          <a:bodyPr>
            <a:spAutoFit/>
          </a:bodyPr>
          <a:lstStyle/>
          <a:p>
            <a:pPr>
              <a:spcBef>
                <a:spcPct val="50000"/>
              </a:spcBef>
            </a:pPr>
            <a:r>
              <a:rPr lang="el-GR" sz="3200" b="1" i="1">
                <a:solidFill>
                  <a:srgbClr val="FF9933"/>
                </a:solidFill>
                <a:latin typeface="Times New Roman" pitchFamily="18" charset="0"/>
                <a:cs typeface="Arial" charset="0"/>
              </a:rPr>
              <a:t>α</a:t>
            </a:r>
            <a:r>
              <a:rPr lang="hu-HU" sz="3200" b="1" i="1" baseline="-25000">
                <a:solidFill>
                  <a:srgbClr val="FF9933"/>
                </a:solidFill>
                <a:latin typeface="Times New Roman" pitchFamily="18" charset="0"/>
                <a:cs typeface="Arial" charset="0"/>
              </a:rPr>
              <a:t>h </a:t>
            </a:r>
            <a:r>
              <a:rPr lang="hu-HU" sz="3200" b="1" i="1">
                <a:solidFill>
                  <a:srgbClr val="FF9933"/>
                </a:solidFill>
                <a:latin typeface="Times New Roman" pitchFamily="18" charset="0"/>
                <a:cs typeface="Arial" charset="0"/>
              </a:rPr>
              <a:t>= határszög</a:t>
            </a:r>
            <a:endParaRPr lang="el-GR" sz="3200" b="1" i="1">
              <a:solidFill>
                <a:srgbClr val="FF9933"/>
              </a:solidFill>
              <a:latin typeface="Times New Roman" pitchFamily="18" charset="0"/>
              <a:cs typeface="Arial" charset="0"/>
            </a:endParaRPr>
          </a:p>
        </p:txBody>
      </p:sp>
      <p:sp>
        <p:nvSpPr>
          <p:cNvPr id="69645" name="Line 16"/>
          <p:cNvSpPr>
            <a:spLocks noChangeShapeType="1"/>
          </p:cNvSpPr>
          <p:nvPr/>
        </p:nvSpPr>
        <p:spPr bwMode="auto">
          <a:xfrm flipV="1">
            <a:off x="1403350" y="3789363"/>
            <a:ext cx="1582738" cy="1008062"/>
          </a:xfrm>
          <a:prstGeom prst="line">
            <a:avLst/>
          </a:prstGeom>
          <a:noFill/>
          <a:ln w="28575">
            <a:solidFill>
              <a:srgbClr val="CC3300"/>
            </a:solidFill>
            <a:round/>
            <a:headEnd/>
            <a:tailEnd type="triangle" w="med" len="med"/>
          </a:ln>
        </p:spPr>
        <p:txBody>
          <a:bodyPr/>
          <a:lstStyle/>
          <a:p>
            <a:endParaRPr lang="hu-HU"/>
          </a:p>
        </p:txBody>
      </p:sp>
      <p:sp>
        <p:nvSpPr>
          <p:cNvPr id="69646" name="Line 17"/>
          <p:cNvSpPr>
            <a:spLocks noChangeShapeType="1"/>
          </p:cNvSpPr>
          <p:nvPr/>
        </p:nvSpPr>
        <p:spPr bwMode="auto">
          <a:xfrm>
            <a:off x="2987675" y="3789363"/>
            <a:ext cx="1512888" cy="863600"/>
          </a:xfrm>
          <a:prstGeom prst="line">
            <a:avLst/>
          </a:prstGeom>
          <a:noFill/>
          <a:ln w="28575">
            <a:solidFill>
              <a:srgbClr val="CC3300"/>
            </a:solidFill>
            <a:round/>
            <a:headEnd/>
            <a:tailEnd type="triangle" w="med" len="med"/>
          </a:ln>
        </p:spPr>
        <p:txBody>
          <a:bodyPr/>
          <a:lstStyle/>
          <a:p>
            <a:endParaRPr lang="hu-HU"/>
          </a:p>
        </p:txBody>
      </p:sp>
      <p:sp>
        <p:nvSpPr>
          <p:cNvPr id="69647" name="Arc 18"/>
          <p:cNvSpPr>
            <a:spLocks/>
          </p:cNvSpPr>
          <p:nvPr/>
        </p:nvSpPr>
        <p:spPr bwMode="auto">
          <a:xfrm rot="10615876">
            <a:off x="1547813" y="4581525"/>
            <a:ext cx="1368425" cy="576263"/>
          </a:xfrm>
          <a:custGeom>
            <a:avLst/>
            <a:gdLst>
              <a:gd name="T0" fmla="*/ 0 w 21600"/>
              <a:gd name="T1" fmla="*/ 0 h 21600"/>
              <a:gd name="T2" fmla="*/ 2147483647 w 21600"/>
              <a:gd name="T3" fmla="*/ 410161125 h 21600"/>
              <a:gd name="T4" fmla="*/ 0 w 21600"/>
              <a:gd name="T5" fmla="*/ 41016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3300"/>
            </a:solidFill>
            <a:round/>
            <a:headEnd/>
            <a:tailEnd/>
          </a:ln>
        </p:spPr>
        <p:txBody>
          <a:bodyPr rot="10800000" wrap="none" anchor="ctr"/>
          <a:lstStyle/>
          <a:p>
            <a:pPr algn="ctr">
              <a:spcBef>
                <a:spcPct val="50000"/>
              </a:spcBef>
            </a:pPr>
            <a:r>
              <a:rPr lang="hu-HU" sz="3200" b="1"/>
              <a:t>       </a:t>
            </a:r>
          </a:p>
          <a:p>
            <a:pPr algn="ctr">
              <a:spcBef>
                <a:spcPct val="50000"/>
              </a:spcBef>
            </a:pPr>
            <a:r>
              <a:rPr lang="el-GR" sz="3200" b="1"/>
              <a:t>α</a:t>
            </a:r>
          </a:p>
          <a:p>
            <a:pPr algn="ctr"/>
            <a:endParaRPr lang="hu-HU" sz="1800"/>
          </a:p>
        </p:txBody>
      </p:sp>
      <p:sp>
        <p:nvSpPr>
          <p:cNvPr id="69648" name="Line 19"/>
          <p:cNvSpPr>
            <a:spLocks noChangeShapeType="1"/>
          </p:cNvSpPr>
          <p:nvPr/>
        </p:nvSpPr>
        <p:spPr bwMode="auto">
          <a:xfrm flipV="1">
            <a:off x="2195513" y="3789363"/>
            <a:ext cx="792162" cy="1008062"/>
          </a:xfrm>
          <a:prstGeom prst="line">
            <a:avLst/>
          </a:prstGeom>
          <a:noFill/>
          <a:ln w="31750">
            <a:solidFill>
              <a:srgbClr val="FF9933"/>
            </a:solidFill>
            <a:round/>
            <a:headEnd/>
            <a:tailEnd type="triangle" w="med" len="med"/>
          </a:ln>
        </p:spPr>
        <p:txBody>
          <a:bodyPr/>
          <a:lstStyle/>
          <a:p>
            <a:endParaRPr lang="hu-HU"/>
          </a:p>
        </p:txBody>
      </p:sp>
      <p:sp>
        <p:nvSpPr>
          <p:cNvPr id="69649" name="Arc 20"/>
          <p:cNvSpPr>
            <a:spLocks/>
          </p:cNvSpPr>
          <p:nvPr/>
        </p:nvSpPr>
        <p:spPr bwMode="auto">
          <a:xfrm flipV="1">
            <a:off x="2987675" y="4508500"/>
            <a:ext cx="1296988" cy="865188"/>
          </a:xfrm>
          <a:custGeom>
            <a:avLst/>
            <a:gdLst>
              <a:gd name="T0" fmla="*/ 0 w 21600"/>
              <a:gd name="T1" fmla="*/ 0 h 21600"/>
              <a:gd name="T2" fmla="*/ 2147483647 w 21600"/>
              <a:gd name="T3" fmla="*/ 1388109048 h 21600"/>
              <a:gd name="T4" fmla="*/ 0 w 21600"/>
              <a:gd name="T5" fmla="*/ 138810904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3300"/>
            </a:solidFill>
            <a:round/>
            <a:headEnd/>
            <a:tailEnd/>
          </a:ln>
        </p:spPr>
        <p:txBody>
          <a:bodyPr wrap="none" anchor="ctr"/>
          <a:lstStyle/>
          <a:p>
            <a:endParaRPr lang="hu-HU"/>
          </a:p>
        </p:txBody>
      </p:sp>
      <p:sp>
        <p:nvSpPr>
          <p:cNvPr id="69650" name="Text Box 21"/>
          <p:cNvSpPr txBox="1">
            <a:spLocks noChangeArrowheads="1"/>
          </p:cNvSpPr>
          <p:nvPr/>
        </p:nvSpPr>
        <p:spPr bwMode="auto">
          <a:xfrm>
            <a:off x="3132138" y="4437063"/>
            <a:ext cx="792162" cy="579437"/>
          </a:xfrm>
          <a:prstGeom prst="rect">
            <a:avLst/>
          </a:prstGeom>
          <a:noFill/>
          <a:ln w="9525">
            <a:noFill/>
            <a:miter lim="800000"/>
            <a:headEnd/>
            <a:tailEnd/>
          </a:ln>
        </p:spPr>
        <p:txBody>
          <a:bodyPr>
            <a:spAutoFit/>
          </a:bodyPr>
          <a:lstStyle/>
          <a:p>
            <a:pPr>
              <a:spcBef>
                <a:spcPct val="50000"/>
              </a:spcBef>
            </a:pPr>
            <a:r>
              <a:rPr lang="el-GR" sz="3200" b="1">
                <a:cs typeface="Arial" charset="0"/>
              </a:rPr>
              <a:t>α</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68313" y="0"/>
            <a:ext cx="8229600" cy="1143000"/>
          </a:xfrm>
        </p:spPr>
        <p:txBody>
          <a:bodyPr/>
          <a:lstStyle/>
          <a:p>
            <a:pPr eaLnBrk="1" hangingPunct="1"/>
            <a:r>
              <a:rPr lang="hu-HU" b="1" i="1" smtClean="0">
                <a:solidFill>
                  <a:srgbClr val="FF9900"/>
                </a:solidFill>
                <a:latin typeface="Times New Roman" pitchFamily="18" charset="0"/>
              </a:rPr>
              <a:t>OPTIKA</a:t>
            </a:r>
          </a:p>
        </p:txBody>
      </p:sp>
      <p:sp>
        <p:nvSpPr>
          <p:cNvPr id="70659" name="Rectangle 3"/>
          <p:cNvSpPr>
            <a:spLocks noGrp="1" noChangeArrowheads="1"/>
          </p:cNvSpPr>
          <p:nvPr>
            <p:ph type="body" idx="1"/>
          </p:nvPr>
        </p:nvSpPr>
        <p:spPr>
          <a:xfrm>
            <a:off x="468313" y="1052513"/>
            <a:ext cx="8229600" cy="4525962"/>
          </a:xfrm>
        </p:spPr>
        <p:txBody>
          <a:bodyPr/>
          <a:lstStyle/>
          <a:p>
            <a:pPr algn="ctr" eaLnBrk="1" hangingPunct="1">
              <a:buFontTx/>
              <a:buNone/>
            </a:pPr>
            <a:r>
              <a:rPr lang="hu-HU" b="1" i="1" u="sng" smtClean="0">
                <a:solidFill>
                  <a:srgbClr val="FF9933"/>
                </a:solidFill>
                <a:latin typeface="Times New Roman" pitchFamily="18" charset="0"/>
              </a:rPr>
              <a:t>Teljes fényvisszaverődés</a:t>
            </a:r>
          </a:p>
        </p:txBody>
      </p:sp>
      <p:pic>
        <p:nvPicPr>
          <p:cNvPr id="70660" name="Picture 4" descr="kfiz0606">
            <a:hlinkClick r:id="rId3"/>
          </p:cNvPr>
          <p:cNvPicPr>
            <a:picLocks noChangeAspect="1" noChangeArrowheads="1"/>
          </p:cNvPicPr>
          <p:nvPr/>
        </p:nvPicPr>
        <p:blipFill>
          <a:blip r:embed="rId4" cstate="print"/>
          <a:srcRect/>
          <a:stretch>
            <a:fillRect/>
          </a:stretch>
        </p:blipFill>
        <p:spPr bwMode="auto">
          <a:xfrm>
            <a:off x="395288" y="2565400"/>
            <a:ext cx="2717800" cy="2179638"/>
          </a:xfrm>
          <a:prstGeom prst="rect">
            <a:avLst/>
          </a:prstGeom>
          <a:noFill/>
          <a:ln w="9525">
            <a:noFill/>
            <a:miter lim="800000"/>
            <a:headEnd/>
            <a:tailEnd/>
          </a:ln>
        </p:spPr>
      </p:pic>
      <p:pic>
        <p:nvPicPr>
          <p:cNvPr id="70661" name="Picture 5" descr="fizf0282">
            <a:hlinkClick r:id="rId5"/>
          </p:cNvPr>
          <p:cNvPicPr>
            <a:picLocks noChangeAspect="1" noChangeArrowheads="1"/>
          </p:cNvPicPr>
          <p:nvPr/>
        </p:nvPicPr>
        <p:blipFill>
          <a:blip r:embed="rId6" cstate="print"/>
          <a:srcRect/>
          <a:stretch>
            <a:fillRect/>
          </a:stretch>
        </p:blipFill>
        <p:spPr bwMode="auto">
          <a:xfrm>
            <a:off x="6227763" y="2565400"/>
            <a:ext cx="2732087" cy="2187575"/>
          </a:xfrm>
          <a:prstGeom prst="rect">
            <a:avLst/>
          </a:prstGeom>
          <a:noFill/>
          <a:ln w="9525">
            <a:noFill/>
            <a:miter lim="800000"/>
            <a:headEnd/>
            <a:tailEnd/>
          </a:ln>
        </p:spPr>
      </p:pic>
      <p:sp>
        <p:nvSpPr>
          <p:cNvPr id="70662" name="Text Box 6"/>
          <p:cNvSpPr txBox="1">
            <a:spLocks noChangeArrowheads="1"/>
          </p:cNvSpPr>
          <p:nvPr/>
        </p:nvSpPr>
        <p:spPr bwMode="auto">
          <a:xfrm>
            <a:off x="1763713" y="1916113"/>
            <a:ext cx="5832475" cy="579437"/>
          </a:xfrm>
          <a:prstGeom prst="rect">
            <a:avLst/>
          </a:prstGeom>
          <a:noFill/>
          <a:ln w="9525">
            <a:noFill/>
            <a:miter lim="800000"/>
            <a:headEnd/>
            <a:tailEnd/>
          </a:ln>
        </p:spPr>
        <p:txBody>
          <a:bodyPr>
            <a:spAutoFit/>
          </a:bodyPr>
          <a:lstStyle/>
          <a:p>
            <a:pPr algn="ctr">
              <a:spcBef>
                <a:spcPct val="50000"/>
              </a:spcBef>
            </a:pPr>
            <a:r>
              <a:rPr lang="hu-HU" sz="3200" b="1" i="1">
                <a:solidFill>
                  <a:srgbClr val="FF9933"/>
                </a:solidFill>
                <a:latin typeface="Times New Roman" pitchFamily="18" charset="0"/>
              </a:rPr>
              <a:t>Képfordító prizmák</a:t>
            </a:r>
          </a:p>
        </p:txBody>
      </p:sp>
      <p:sp>
        <p:nvSpPr>
          <p:cNvPr id="70663" name="Text Box 7"/>
          <p:cNvSpPr txBox="1">
            <a:spLocks noChangeArrowheads="1"/>
          </p:cNvSpPr>
          <p:nvPr/>
        </p:nvSpPr>
        <p:spPr bwMode="auto">
          <a:xfrm>
            <a:off x="468313" y="4868863"/>
            <a:ext cx="8858250" cy="1798637"/>
          </a:xfrm>
          <a:prstGeom prst="rect">
            <a:avLst/>
          </a:prstGeom>
          <a:noFill/>
          <a:ln w="9525">
            <a:noFill/>
            <a:miter lim="800000"/>
            <a:headEnd/>
            <a:tailEnd/>
          </a:ln>
        </p:spPr>
        <p:txBody>
          <a:bodyPr>
            <a:spAutoFit/>
          </a:bodyPr>
          <a:lstStyle/>
          <a:p>
            <a:pPr>
              <a:spcBef>
                <a:spcPct val="50000"/>
              </a:spcBef>
            </a:pPr>
            <a:r>
              <a:rPr lang="hu-HU" sz="3200" b="1" i="1">
                <a:solidFill>
                  <a:srgbClr val="FF9933"/>
                </a:solidFill>
                <a:latin typeface="Times New Roman" pitchFamily="18" charset="0"/>
              </a:rPr>
              <a:t>       180</a:t>
            </a:r>
            <a:r>
              <a:rPr lang="hu-HU" sz="3200" b="1" i="1">
                <a:solidFill>
                  <a:srgbClr val="FF9933"/>
                </a:solidFill>
                <a:latin typeface="Times New Roman" pitchFamily="18" charset="0"/>
                <a:cs typeface="Arial" charset="0"/>
              </a:rPr>
              <a:t>˚ - os forgatás</a:t>
            </a:r>
            <a:r>
              <a:rPr lang="hu-HU" sz="1800" b="1" i="1">
                <a:solidFill>
                  <a:srgbClr val="FF9933"/>
                </a:solidFill>
                <a:latin typeface="Times New Roman" pitchFamily="18" charset="0"/>
                <a:cs typeface="Arial" charset="0"/>
              </a:rPr>
              <a:t>	                                    </a:t>
            </a:r>
            <a:r>
              <a:rPr lang="hu-HU" sz="3200" b="1" i="1">
                <a:solidFill>
                  <a:srgbClr val="FF9933"/>
                </a:solidFill>
                <a:latin typeface="Times New Roman" pitchFamily="18" charset="0"/>
                <a:cs typeface="Arial" charset="0"/>
              </a:rPr>
              <a:t>90</a:t>
            </a:r>
            <a:r>
              <a:rPr lang="hu-HU" sz="3200" b="1" i="1">
                <a:solidFill>
                  <a:srgbClr val="FF9933"/>
                </a:solidFill>
                <a:latin typeface="Times New Roman" pitchFamily="18" charset="0"/>
              </a:rPr>
              <a:t>˚ - os forgatás</a:t>
            </a:r>
          </a:p>
          <a:p>
            <a:pPr>
              <a:spcBef>
                <a:spcPct val="50000"/>
              </a:spcBef>
            </a:pPr>
            <a:r>
              <a:rPr lang="hu-HU" sz="3200" b="1" i="1">
                <a:solidFill>
                  <a:srgbClr val="FF9933"/>
                </a:solidFill>
                <a:latin typeface="Times New Roman" pitchFamily="18" charset="0"/>
              </a:rPr>
              <a:t>Távcsövekben, egyéb optikai eszközökben használják.</a:t>
            </a:r>
          </a:p>
        </p:txBody>
      </p:sp>
      <p:pic>
        <p:nvPicPr>
          <p:cNvPr id="70664" name="Picture 9" descr="Nagyított kép (856 x 684)">
            <a:hlinkClick r:id="rId7"/>
          </p:cNvPr>
          <p:cNvPicPr>
            <a:picLocks noChangeAspect="1" noChangeArrowheads="1"/>
          </p:cNvPicPr>
          <p:nvPr/>
        </p:nvPicPr>
        <p:blipFill>
          <a:blip r:embed="rId8" cstate="print"/>
          <a:srcRect/>
          <a:stretch>
            <a:fillRect/>
          </a:stretch>
        </p:blipFill>
        <p:spPr bwMode="auto">
          <a:xfrm>
            <a:off x="3348038" y="2565400"/>
            <a:ext cx="2717800" cy="2171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71683" name="Rectangle 3"/>
          <p:cNvSpPr>
            <a:spLocks noGrp="1" noChangeArrowheads="1"/>
          </p:cNvSpPr>
          <p:nvPr>
            <p:ph type="body" idx="1"/>
          </p:nvPr>
        </p:nvSpPr>
        <p:spPr/>
        <p:txBody>
          <a:bodyPr/>
          <a:lstStyle/>
          <a:p>
            <a:pPr algn="ctr" eaLnBrk="1" hangingPunct="1">
              <a:buFontTx/>
              <a:buNone/>
            </a:pPr>
            <a:r>
              <a:rPr lang="hu-HU" b="1" i="1" u="sng" smtClean="0">
                <a:solidFill>
                  <a:srgbClr val="FF9900"/>
                </a:solidFill>
                <a:latin typeface="Times New Roman" pitchFamily="18" charset="0"/>
              </a:rPr>
              <a:t>Teljes fényvisszaverődés</a:t>
            </a:r>
          </a:p>
          <a:p>
            <a:pPr algn="ctr" eaLnBrk="1" hangingPunct="1">
              <a:buFontTx/>
              <a:buNone/>
            </a:pPr>
            <a:endParaRPr lang="hu-HU" b="1" i="1" smtClean="0">
              <a:solidFill>
                <a:srgbClr val="FF9900"/>
              </a:solidFill>
            </a:endParaRPr>
          </a:p>
        </p:txBody>
      </p:sp>
      <p:pic>
        <p:nvPicPr>
          <p:cNvPr id="71684" name="Picture 4" descr="uvegszal_kezben">
            <a:hlinkClick r:id="rId3"/>
          </p:cNvPr>
          <p:cNvPicPr>
            <a:picLocks noChangeAspect="1" noChangeArrowheads="1"/>
          </p:cNvPicPr>
          <p:nvPr/>
        </p:nvPicPr>
        <p:blipFill>
          <a:blip r:embed="rId4" cstate="print">
            <a:lum bright="20000"/>
          </a:blip>
          <a:srcRect/>
          <a:stretch>
            <a:fillRect/>
          </a:stretch>
        </p:blipFill>
        <p:spPr bwMode="auto">
          <a:xfrm>
            <a:off x="611188" y="2565400"/>
            <a:ext cx="2368550" cy="2170113"/>
          </a:xfrm>
          <a:prstGeom prst="rect">
            <a:avLst/>
          </a:prstGeom>
          <a:noFill/>
          <a:ln w="9525">
            <a:noFill/>
            <a:miter lim="800000"/>
            <a:headEnd/>
            <a:tailEnd/>
          </a:ln>
        </p:spPr>
      </p:pic>
      <p:pic>
        <p:nvPicPr>
          <p:cNvPr id="71685" name="Picture 5" descr="fenytores">
            <a:hlinkClick r:id="rId5"/>
          </p:cNvPr>
          <p:cNvPicPr>
            <a:picLocks noChangeAspect="1" noChangeArrowheads="1"/>
          </p:cNvPicPr>
          <p:nvPr/>
        </p:nvPicPr>
        <p:blipFill>
          <a:blip r:embed="rId6" cstate="print"/>
          <a:srcRect/>
          <a:stretch>
            <a:fillRect/>
          </a:stretch>
        </p:blipFill>
        <p:spPr bwMode="auto">
          <a:xfrm>
            <a:off x="5795963" y="2565400"/>
            <a:ext cx="3101975" cy="2224088"/>
          </a:xfrm>
          <a:prstGeom prst="rect">
            <a:avLst/>
          </a:prstGeom>
          <a:noFill/>
          <a:ln w="9525">
            <a:noFill/>
            <a:miter lim="800000"/>
            <a:headEnd/>
            <a:tailEnd/>
          </a:ln>
        </p:spPr>
      </p:pic>
      <p:pic>
        <p:nvPicPr>
          <p:cNvPr id="71686" name="Picture 6" descr="fizf0295"/>
          <p:cNvPicPr>
            <a:picLocks noChangeAspect="1" noChangeArrowheads="1"/>
          </p:cNvPicPr>
          <p:nvPr/>
        </p:nvPicPr>
        <p:blipFill>
          <a:blip r:embed="rId7" cstate="print"/>
          <a:srcRect/>
          <a:stretch>
            <a:fillRect/>
          </a:stretch>
        </p:blipFill>
        <p:spPr bwMode="auto">
          <a:xfrm>
            <a:off x="2987675" y="4365625"/>
            <a:ext cx="2735263" cy="2185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72707" name="Rectangle 3"/>
          <p:cNvSpPr>
            <a:spLocks noGrp="1" noChangeArrowheads="1"/>
          </p:cNvSpPr>
          <p:nvPr>
            <p:ph type="body" idx="1"/>
          </p:nvPr>
        </p:nvSpPr>
        <p:spPr>
          <a:xfrm>
            <a:off x="468313" y="1268413"/>
            <a:ext cx="8229600" cy="4525962"/>
          </a:xfrm>
        </p:spPr>
        <p:txBody>
          <a:bodyPr/>
          <a:lstStyle/>
          <a:p>
            <a:pPr algn="ctr" eaLnBrk="1" hangingPunct="1">
              <a:buFontTx/>
              <a:buNone/>
            </a:pPr>
            <a:r>
              <a:rPr lang="hu-HU" b="1" i="1" u="sng" smtClean="0">
                <a:solidFill>
                  <a:srgbClr val="FF9900"/>
                </a:solidFill>
                <a:latin typeface="Times New Roman" pitchFamily="18" charset="0"/>
              </a:rPr>
              <a:t>Fénytörés optikai lencsén</a:t>
            </a:r>
          </a:p>
          <a:p>
            <a:pPr algn="ctr" eaLnBrk="1" hangingPunct="1">
              <a:buFontTx/>
              <a:buNone/>
            </a:pPr>
            <a:r>
              <a:rPr lang="hu-HU" b="1" i="1" smtClean="0">
                <a:solidFill>
                  <a:srgbClr val="FF9900"/>
                </a:solidFill>
                <a:latin typeface="Times New Roman" pitchFamily="18" charset="0"/>
              </a:rPr>
              <a:t>           Domború lencse		</a:t>
            </a:r>
          </a:p>
        </p:txBody>
      </p:sp>
      <p:pic>
        <p:nvPicPr>
          <p:cNvPr id="72708" name="Picture 5" descr="Nagyított kép (856 x 684)">
            <a:hlinkClick r:id="rId3"/>
          </p:cNvPr>
          <p:cNvPicPr>
            <a:picLocks noChangeAspect="1" noChangeArrowheads="1"/>
          </p:cNvPicPr>
          <p:nvPr/>
        </p:nvPicPr>
        <p:blipFill>
          <a:blip r:embed="rId4" cstate="print"/>
          <a:srcRect/>
          <a:stretch>
            <a:fillRect/>
          </a:stretch>
        </p:blipFill>
        <p:spPr bwMode="auto">
          <a:xfrm>
            <a:off x="468313" y="2924175"/>
            <a:ext cx="2038350" cy="1628775"/>
          </a:xfrm>
          <a:prstGeom prst="rect">
            <a:avLst/>
          </a:prstGeom>
          <a:noFill/>
          <a:ln w="9525">
            <a:noFill/>
            <a:miter lim="800000"/>
            <a:headEnd/>
            <a:tailEnd/>
          </a:ln>
        </p:spPr>
      </p:pic>
      <p:pic>
        <p:nvPicPr>
          <p:cNvPr id="72709" name="Picture 7" descr="Nagyított kép (856 x 684)">
            <a:hlinkClick r:id="rId5"/>
          </p:cNvPr>
          <p:cNvPicPr>
            <a:picLocks noChangeAspect="1" noChangeArrowheads="1"/>
          </p:cNvPicPr>
          <p:nvPr/>
        </p:nvPicPr>
        <p:blipFill>
          <a:blip r:embed="rId6" cstate="print"/>
          <a:srcRect/>
          <a:stretch>
            <a:fillRect/>
          </a:stretch>
        </p:blipFill>
        <p:spPr bwMode="auto">
          <a:xfrm>
            <a:off x="2916238" y="2924175"/>
            <a:ext cx="2038350" cy="1628775"/>
          </a:xfrm>
          <a:prstGeom prst="rect">
            <a:avLst/>
          </a:prstGeom>
          <a:noFill/>
          <a:ln w="9525">
            <a:noFill/>
            <a:miter lim="800000"/>
            <a:headEnd/>
            <a:tailEnd/>
          </a:ln>
        </p:spPr>
      </p:pic>
      <p:sp>
        <p:nvSpPr>
          <p:cNvPr id="72710" name="Text Box 8"/>
          <p:cNvSpPr txBox="1">
            <a:spLocks noChangeArrowheads="1"/>
          </p:cNvSpPr>
          <p:nvPr/>
        </p:nvSpPr>
        <p:spPr bwMode="auto">
          <a:xfrm>
            <a:off x="4500563" y="3860800"/>
            <a:ext cx="503237" cy="366713"/>
          </a:xfrm>
          <a:prstGeom prst="rect">
            <a:avLst/>
          </a:prstGeom>
          <a:noFill/>
          <a:ln w="9525">
            <a:noFill/>
            <a:miter lim="800000"/>
            <a:headEnd/>
            <a:tailEnd/>
          </a:ln>
        </p:spPr>
        <p:txBody>
          <a:bodyPr>
            <a:spAutoFit/>
          </a:bodyPr>
          <a:lstStyle/>
          <a:p>
            <a:pPr>
              <a:spcBef>
                <a:spcPct val="50000"/>
              </a:spcBef>
            </a:pPr>
            <a:r>
              <a:rPr lang="hu-HU" sz="1800"/>
              <a:t>F</a:t>
            </a:r>
          </a:p>
        </p:txBody>
      </p:sp>
      <p:sp>
        <p:nvSpPr>
          <p:cNvPr id="72711" name="Line 9"/>
          <p:cNvSpPr>
            <a:spLocks noChangeShapeType="1"/>
          </p:cNvSpPr>
          <p:nvPr/>
        </p:nvSpPr>
        <p:spPr bwMode="auto">
          <a:xfrm>
            <a:off x="4787900" y="3716338"/>
            <a:ext cx="0" cy="73025"/>
          </a:xfrm>
          <a:prstGeom prst="line">
            <a:avLst/>
          </a:prstGeom>
          <a:noFill/>
          <a:ln w="9525">
            <a:solidFill>
              <a:schemeClr val="tx1"/>
            </a:solidFill>
            <a:round/>
            <a:headEnd/>
            <a:tailEnd/>
          </a:ln>
        </p:spPr>
        <p:txBody>
          <a:bodyPr/>
          <a:lstStyle/>
          <a:p>
            <a:endParaRPr lang="hu-HU"/>
          </a:p>
        </p:txBody>
      </p:sp>
      <p:pic>
        <p:nvPicPr>
          <p:cNvPr id="72712" name="Picture 11" descr="Nagyított kép (856 x 684)">
            <a:hlinkClick r:id="rId7"/>
          </p:cNvPr>
          <p:cNvPicPr>
            <a:picLocks noChangeAspect="1" noChangeArrowheads="1"/>
          </p:cNvPicPr>
          <p:nvPr/>
        </p:nvPicPr>
        <p:blipFill>
          <a:blip r:embed="rId8" cstate="print"/>
          <a:srcRect/>
          <a:stretch>
            <a:fillRect/>
          </a:stretch>
        </p:blipFill>
        <p:spPr bwMode="auto">
          <a:xfrm>
            <a:off x="468313" y="4797425"/>
            <a:ext cx="2038350" cy="1628775"/>
          </a:xfrm>
          <a:prstGeom prst="rect">
            <a:avLst/>
          </a:prstGeom>
          <a:noFill/>
          <a:ln w="9525">
            <a:noFill/>
            <a:miter lim="800000"/>
            <a:headEnd/>
            <a:tailEnd/>
          </a:ln>
        </p:spPr>
      </p:pic>
      <p:pic>
        <p:nvPicPr>
          <p:cNvPr id="72713" name="Picture 13" descr="Nagyított kép (856 x 684)">
            <a:hlinkClick r:id="rId9"/>
          </p:cNvPr>
          <p:cNvPicPr>
            <a:picLocks noChangeAspect="1" noChangeArrowheads="1"/>
          </p:cNvPicPr>
          <p:nvPr/>
        </p:nvPicPr>
        <p:blipFill>
          <a:blip r:embed="rId10" cstate="print"/>
          <a:srcRect/>
          <a:stretch>
            <a:fillRect/>
          </a:stretch>
        </p:blipFill>
        <p:spPr bwMode="auto">
          <a:xfrm>
            <a:off x="2916238" y="4724400"/>
            <a:ext cx="2038350" cy="1628775"/>
          </a:xfrm>
          <a:prstGeom prst="rect">
            <a:avLst/>
          </a:prstGeom>
          <a:noFill/>
          <a:ln w="9525">
            <a:noFill/>
            <a:miter lim="800000"/>
            <a:headEnd/>
            <a:tailEnd/>
          </a:ln>
        </p:spPr>
      </p:pic>
      <p:sp>
        <p:nvSpPr>
          <p:cNvPr id="72714" name="Text Box 14"/>
          <p:cNvSpPr txBox="1">
            <a:spLocks noChangeArrowheads="1"/>
          </p:cNvSpPr>
          <p:nvPr/>
        </p:nvSpPr>
        <p:spPr bwMode="auto">
          <a:xfrm>
            <a:off x="4427538" y="5589588"/>
            <a:ext cx="503237" cy="366712"/>
          </a:xfrm>
          <a:prstGeom prst="rect">
            <a:avLst/>
          </a:prstGeom>
          <a:noFill/>
          <a:ln w="9525">
            <a:noFill/>
            <a:miter lim="800000"/>
            <a:headEnd/>
            <a:tailEnd/>
          </a:ln>
        </p:spPr>
        <p:txBody>
          <a:bodyPr>
            <a:spAutoFit/>
          </a:bodyPr>
          <a:lstStyle/>
          <a:p>
            <a:pPr>
              <a:spcBef>
                <a:spcPct val="50000"/>
              </a:spcBef>
            </a:pPr>
            <a:r>
              <a:rPr lang="hu-HU" sz="1800"/>
              <a:t>F</a:t>
            </a:r>
          </a:p>
        </p:txBody>
      </p:sp>
      <p:sp>
        <p:nvSpPr>
          <p:cNvPr id="72715" name="Text Box 15"/>
          <p:cNvSpPr txBox="1">
            <a:spLocks noChangeArrowheads="1"/>
          </p:cNvSpPr>
          <p:nvPr/>
        </p:nvSpPr>
        <p:spPr bwMode="auto">
          <a:xfrm>
            <a:off x="1835150" y="5661025"/>
            <a:ext cx="503238" cy="366713"/>
          </a:xfrm>
          <a:prstGeom prst="rect">
            <a:avLst/>
          </a:prstGeom>
          <a:noFill/>
          <a:ln w="9525">
            <a:noFill/>
            <a:miter lim="800000"/>
            <a:headEnd/>
            <a:tailEnd/>
          </a:ln>
        </p:spPr>
        <p:txBody>
          <a:bodyPr>
            <a:spAutoFit/>
          </a:bodyPr>
          <a:lstStyle/>
          <a:p>
            <a:pPr>
              <a:spcBef>
                <a:spcPct val="50000"/>
              </a:spcBef>
            </a:pPr>
            <a:r>
              <a:rPr lang="hu-HU" sz="1800"/>
              <a:t>F</a:t>
            </a:r>
          </a:p>
        </p:txBody>
      </p:sp>
      <p:sp>
        <p:nvSpPr>
          <p:cNvPr id="72716" name="Line 16"/>
          <p:cNvSpPr>
            <a:spLocks noChangeShapeType="1"/>
          </p:cNvSpPr>
          <p:nvPr/>
        </p:nvSpPr>
        <p:spPr bwMode="auto">
          <a:xfrm>
            <a:off x="2195513" y="3716338"/>
            <a:ext cx="0" cy="73025"/>
          </a:xfrm>
          <a:prstGeom prst="line">
            <a:avLst/>
          </a:prstGeom>
          <a:noFill/>
          <a:ln w="9525">
            <a:solidFill>
              <a:schemeClr val="tx1"/>
            </a:solidFill>
            <a:round/>
            <a:headEnd/>
            <a:tailEnd/>
          </a:ln>
        </p:spPr>
        <p:txBody>
          <a:bodyPr/>
          <a:lstStyle/>
          <a:p>
            <a:endParaRPr lang="hu-HU"/>
          </a:p>
        </p:txBody>
      </p:sp>
      <p:sp>
        <p:nvSpPr>
          <p:cNvPr id="72717" name="Line 18"/>
          <p:cNvSpPr>
            <a:spLocks noChangeShapeType="1"/>
          </p:cNvSpPr>
          <p:nvPr/>
        </p:nvSpPr>
        <p:spPr bwMode="auto">
          <a:xfrm>
            <a:off x="2195513" y="5589588"/>
            <a:ext cx="0" cy="73025"/>
          </a:xfrm>
          <a:prstGeom prst="line">
            <a:avLst/>
          </a:prstGeom>
          <a:noFill/>
          <a:ln w="9525">
            <a:solidFill>
              <a:schemeClr val="tx1"/>
            </a:solidFill>
            <a:round/>
            <a:headEnd/>
            <a:tailEnd/>
          </a:ln>
        </p:spPr>
        <p:txBody>
          <a:bodyPr/>
          <a:lstStyle/>
          <a:p>
            <a:endParaRPr lang="hu-HU"/>
          </a:p>
        </p:txBody>
      </p:sp>
      <p:sp>
        <p:nvSpPr>
          <p:cNvPr id="72718" name="Line 19"/>
          <p:cNvSpPr>
            <a:spLocks noChangeShapeType="1"/>
          </p:cNvSpPr>
          <p:nvPr/>
        </p:nvSpPr>
        <p:spPr bwMode="auto">
          <a:xfrm>
            <a:off x="4716463" y="5516563"/>
            <a:ext cx="0" cy="73025"/>
          </a:xfrm>
          <a:prstGeom prst="line">
            <a:avLst/>
          </a:prstGeom>
          <a:noFill/>
          <a:ln w="9525">
            <a:solidFill>
              <a:schemeClr val="tx1"/>
            </a:solidFill>
            <a:round/>
            <a:headEnd/>
            <a:tailEnd/>
          </a:ln>
        </p:spPr>
        <p:txBody>
          <a:bodyPr/>
          <a:lstStyle/>
          <a:p>
            <a:endParaRPr lang="hu-HU"/>
          </a:p>
        </p:txBody>
      </p:sp>
      <p:sp>
        <p:nvSpPr>
          <p:cNvPr id="72719" name="Text Box 20"/>
          <p:cNvSpPr txBox="1">
            <a:spLocks noChangeArrowheads="1"/>
          </p:cNvSpPr>
          <p:nvPr/>
        </p:nvSpPr>
        <p:spPr bwMode="auto">
          <a:xfrm>
            <a:off x="1979613" y="3716338"/>
            <a:ext cx="503237" cy="366712"/>
          </a:xfrm>
          <a:prstGeom prst="rect">
            <a:avLst/>
          </a:prstGeom>
          <a:noFill/>
          <a:ln w="9525">
            <a:noFill/>
            <a:miter lim="800000"/>
            <a:headEnd/>
            <a:tailEnd/>
          </a:ln>
        </p:spPr>
        <p:txBody>
          <a:bodyPr>
            <a:spAutoFit/>
          </a:bodyPr>
          <a:lstStyle/>
          <a:p>
            <a:pPr>
              <a:spcBef>
                <a:spcPct val="50000"/>
              </a:spcBef>
            </a:pPr>
            <a:r>
              <a:rPr lang="hu-HU" sz="1800"/>
              <a:t>F</a:t>
            </a:r>
          </a:p>
        </p:txBody>
      </p:sp>
      <p:sp>
        <p:nvSpPr>
          <p:cNvPr id="72720" name="Text Box 21"/>
          <p:cNvSpPr txBox="1">
            <a:spLocks noChangeArrowheads="1"/>
          </p:cNvSpPr>
          <p:nvPr/>
        </p:nvSpPr>
        <p:spPr bwMode="auto">
          <a:xfrm>
            <a:off x="5219700" y="2924175"/>
            <a:ext cx="3671888" cy="3082925"/>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F = fókuszpont, (valódi) ahol a megtört fénysugarak áthaladnak.</a:t>
            </a:r>
          </a:p>
          <a:p>
            <a:pPr>
              <a:spcBef>
                <a:spcPct val="50000"/>
              </a:spcBef>
            </a:pPr>
            <a:r>
              <a:rPr lang="hu-HU" b="1" i="1">
                <a:solidFill>
                  <a:srgbClr val="FF9933"/>
                </a:solidFill>
                <a:latin typeface="Times New Roman" pitchFamily="18" charset="0"/>
              </a:rPr>
              <a:t>f = fókusztávolság</a:t>
            </a:r>
          </a:p>
          <a:p>
            <a:pPr>
              <a:spcBef>
                <a:spcPct val="50000"/>
              </a:spcBef>
            </a:pPr>
            <a:r>
              <a:rPr lang="hu-HU" b="1" i="1">
                <a:solidFill>
                  <a:srgbClr val="FF9933"/>
                </a:solidFill>
                <a:latin typeface="Times New Roman" pitchFamily="18" charset="0"/>
              </a:rPr>
              <a:t>f </a:t>
            </a:r>
            <a:r>
              <a:rPr lang="en-US" b="1" i="1">
                <a:solidFill>
                  <a:srgbClr val="FF9933"/>
                </a:solidFill>
                <a:latin typeface="Times New Roman" pitchFamily="18" charset="0"/>
                <a:cs typeface="Arial" charset="0"/>
              </a:rPr>
              <a:t>&gt;</a:t>
            </a:r>
            <a:r>
              <a:rPr lang="hu-HU" b="1" i="1">
                <a:solidFill>
                  <a:srgbClr val="FF9933"/>
                </a:solidFill>
                <a:latin typeface="Times New Roman" pitchFamily="18" charset="0"/>
                <a:cs typeface="Arial" charset="0"/>
              </a:rPr>
              <a:t> 0,	D </a:t>
            </a:r>
            <a:r>
              <a:rPr lang="en-US" b="1" i="1">
                <a:solidFill>
                  <a:srgbClr val="FF9933"/>
                </a:solidFill>
                <a:latin typeface="Times New Roman" pitchFamily="18" charset="0"/>
                <a:cs typeface="Arial" charset="0"/>
              </a:rPr>
              <a:t>&gt;</a:t>
            </a:r>
            <a:r>
              <a:rPr lang="hu-HU" b="1" i="1">
                <a:solidFill>
                  <a:srgbClr val="FF9933"/>
                </a:solidFill>
                <a:latin typeface="Times New Roman" pitchFamily="18" charset="0"/>
                <a:cs typeface="Arial" charset="0"/>
              </a:rPr>
              <a:t> 0</a:t>
            </a:r>
            <a:endParaRPr lang="en-US" b="1" i="1">
              <a:solidFill>
                <a:srgbClr val="FF9933"/>
              </a:solidFill>
              <a:latin typeface="Times New Roman" pitchFamily="18" charset="0"/>
              <a:cs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MECHANIKA</a:t>
            </a:r>
          </a:p>
        </p:txBody>
      </p:sp>
      <p:sp>
        <p:nvSpPr>
          <p:cNvPr id="15363" name="Rectangle 3"/>
          <p:cNvSpPr>
            <a:spLocks noGrp="1" noChangeArrowheads="1"/>
          </p:cNvSpPr>
          <p:nvPr>
            <p:ph type="body" idx="1"/>
          </p:nvPr>
        </p:nvSpPr>
        <p:spPr/>
        <p:txBody>
          <a:bodyPr/>
          <a:lstStyle/>
          <a:p>
            <a:pPr algn="ctr" eaLnBrk="1" hangingPunct="1">
              <a:buFontTx/>
              <a:buNone/>
            </a:pPr>
            <a:r>
              <a:rPr lang="hu-HU" sz="2800" b="1" i="1" smtClean="0">
                <a:solidFill>
                  <a:srgbClr val="FF9900"/>
                </a:solidFill>
                <a:latin typeface="Times New Roman" pitchFamily="18" charset="0"/>
              </a:rPr>
              <a:t>FOLYADÉKOK, GÁZOK</a:t>
            </a:r>
            <a:r>
              <a:rPr lang="hu-HU" sz="3600" b="1" i="1" smtClean="0">
                <a:solidFill>
                  <a:srgbClr val="FF9900"/>
                </a:solidFill>
                <a:latin typeface="Times New Roman" pitchFamily="18" charset="0"/>
              </a:rPr>
              <a:t>  </a:t>
            </a:r>
          </a:p>
          <a:p>
            <a:pPr algn="ctr" eaLnBrk="1" hangingPunct="1">
              <a:buFontTx/>
              <a:buNone/>
            </a:pPr>
            <a:r>
              <a:rPr lang="hu-HU" sz="2800" b="1" i="1" smtClean="0">
                <a:solidFill>
                  <a:srgbClr val="FF9900"/>
                </a:solidFill>
                <a:latin typeface="Times New Roman" pitchFamily="18" charset="0"/>
              </a:rPr>
              <a:t>SZTATIKÁJA		ÁRAMLÁSA</a:t>
            </a:r>
          </a:p>
          <a:p>
            <a:pPr eaLnBrk="1" hangingPunct="1">
              <a:buFontTx/>
              <a:buNone/>
            </a:pPr>
            <a:r>
              <a:rPr lang="hu-HU" sz="2800" b="1" i="1" smtClean="0">
                <a:solidFill>
                  <a:srgbClr val="FF9900"/>
                </a:solidFill>
                <a:latin typeface="Times New Roman" pitchFamily="18" charset="0"/>
              </a:rPr>
              <a:t>    </a:t>
            </a:r>
          </a:p>
          <a:p>
            <a:pPr eaLnBrk="1" hangingPunct="1">
              <a:buFontTx/>
              <a:buNone/>
            </a:pPr>
            <a:r>
              <a:rPr lang="hu-HU" b="1" i="1" smtClean="0">
                <a:solidFill>
                  <a:srgbClr val="FF9900"/>
                </a:solidFill>
                <a:latin typeface="Times New Roman" pitchFamily="18" charset="0"/>
              </a:rPr>
              <a:t>         </a:t>
            </a:r>
            <a:r>
              <a:rPr lang="hu-HU" sz="2800" b="1" i="1" smtClean="0">
                <a:solidFill>
                  <a:srgbClr val="FF9900"/>
                </a:solidFill>
                <a:latin typeface="Times New Roman" pitchFamily="18" charset="0"/>
              </a:rPr>
              <a:t>Arkhimédész               Johann Bernoulli</a:t>
            </a:r>
          </a:p>
          <a:p>
            <a:pPr algn="ctr" eaLnBrk="1" hangingPunct="1">
              <a:buFontTx/>
              <a:buNone/>
            </a:pPr>
            <a:r>
              <a:rPr lang="hu-HU" sz="2800" b="1" i="1" smtClean="0">
                <a:solidFill>
                  <a:srgbClr val="FF9900"/>
                </a:solidFill>
                <a:latin typeface="Times New Roman" pitchFamily="18" charset="0"/>
              </a:rPr>
              <a:t>    (i.e. 287 – 212)                 (1667 – 1748)</a:t>
            </a:r>
          </a:p>
          <a:p>
            <a:pPr eaLnBrk="1" hangingPunct="1">
              <a:buFontTx/>
              <a:buNone/>
            </a:pPr>
            <a:endParaRPr lang="hu-HU" sz="2800" b="1" i="1" smtClean="0">
              <a:solidFill>
                <a:srgbClr val="FF9900"/>
              </a:solidFill>
            </a:endParaRPr>
          </a:p>
          <a:p>
            <a:pPr eaLnBrk="1" hangingPunct="1"/>
            <a:endParaRPr lang="hu-HU" smtClean="0"/>
          </a:p>
        </p:txBody>
      </p:sp>
      <p:pic>
        <p:nvPicPr>
          <p:cNvPr id="15364" name="Picture 4" descr="archim">
            <a:hlinkClick r:id="rId3"/>
          </p:cNvPr>
          <p:cNvPicPr>
            <a:picLocks noChangeAspect="1" noChangeArrowheads="1"/>
          </p:cNvPicPr>
          <p:nvPr/>
        </p:nvPicPr>
        <p:blipFill>
          <a:blip r:embed="rId4" cstate="print"/>
          <a:srcRect/>
          <a:stretch>
            <a:fillRect/>
          </a:stretch>
        </p:blipFill>
        <p:spPr bwMode="auto">
          <a:xfrm>
            <a:off x="827088" y="4581525"/>
            <a:ext cx="1695450" cy="2182813"/>
          </a:xfrm>
          <a:prstGeom prst="rect">
            <a:avLst/>
          </a:prstGeom>
          <a:noFill/>
          <a:ln w="9525">
            <a:noFill/>
            <a:miter lim="800000"/>
            <a:headEnd/>
            <a:tailEnd/>
          </a:ln>
        </p:spPr>
      </p:pic>
      <p:pic>
        <p:nvPicPr>
          <p:cNvPr id="15365" name="Picture 6" descr="image038">
            <a:hlinkClick r:id="rId5"/>
          </p:cNvPr>
          <p:cNvPicPr preferRelativeResize="0">
            <a:picLocks noChangeArrowheads="1"/>
          </p:cNvPicPr>
          <p:nvPr/>
        </p:nvPicPr>
        <p:blipFill>
          <a:blip r:embed="rId6" cstate="print"/>
          <a:srcRect/>
          <a:stretch>
            <a:fillRect/>
          </a:stretch>
        </p:blipFill>
        <p:spPr bwMode="auto">
          <a:xfrm>
            <a:off x="2700338" y="4581525"/>
            <a:ext cx="1619250" cy="2178050"/>
          </a:xfrm>
          <a:prstGeom prst="rect">
            <a:avLst/>
          </a:prstGeom>
          <a:noFill/>
          <a:ln w="9525">
            <a:noFill/>
            <a:miter lim="800000"/>
            <a:headEnd/>
            <a:tailEnd/>
          </a:ln>
        </p:spPr>
      </p:pic>
      <p:pic>
        <p:nvPicPr>
          <p:cNvPr id="15366" name="Picture 7" descr="Bernoulli">
            <a:hlinkClick r:id="rId7"/>
          </p:cNvPr>
          <p:cNvPicPr>
            <a:picLocks noChangeAspect="1" noChangeArrowheads="1"/>
          </p:cNvPicPr>
          <p:nvPr/>
        </p:nvPicPr>
        <p:blipFill>
          <a:blip r:embed="rId8" cstate="print"/>
          <a:srcRect/>
          <a:stretch>
            <a:fillRect/>
          </a:stretch>
        </p:blipFill>
        <p:spPr bwMode="auto">
          <a:xfrm>
            <a:off x="5292725" y="4581525"/>
            <a:ext cx="1838325" cy="2198688"/>
          </a:xfrm>
          <a:prstGeom prst="rect">
            <a:avLst/>
          </a:prstGeom>
          <a:noFill/>
          <a:ln w="9525">
            <a:noFill/>
            <a:miter lim="800000"/>
            <a:headEnd/>
            <a:tailEnd/>
          </a:ln>
        </p:spPr>
      </p:pic>
      <p:pic>
        <p:nvPicPr>
          <p:cNvPr id="15367" name="Picture 8" descr="2C20-4_1_bernoulli_papers">
            <a:hlinkClick r:id="rId9"/>
          </p:cNvPr>
          <p:cNvPicPr>
            <a:picLocks noChangeAspect="1" noChangeArrowheads="1"/>
          </p:cNvPicPr>
          <p:nvPr/>
        </p:nvPicPr>
        <p:blipFill>
          <a:blip r:embed="rId10" cstate="print"/>
          <a:srcRect/>
          <a:stretch>
            <a:fillRect/>
          </a:stretch>
        </p:blipFill>
        <p:spPr bwMode="auto">
          <a:xfrm>
            <a:off x="7308850" y="4508500"/>
            <a:ext cx="1658938" cy="2216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73731" name="Rectangle 3"/>
          <p:cNvSpPr>
            <a:spLocks noGrp="1" noChangeArrowheads="1"/>
          </p:cNvSpPr>
          <p:nvPr>
            <p:ph type="body" idx="1"/>
          </p:nvPr>
        </p:nvSpPr>
        <p:spPr/>
        <p:txBody>
          <a:bodyPr/>
          <a:lstStyle/>
          <a:p>
            <a:pPr algn="ctr" eaLnBrk="1" hangingPunct="1">
              <a:buFontTx/>
              <a:buNone/>
            </a:pPr>
            <a:r>
              <a:rPr lang="hu-HU" b="1" i="1" u="sng" smtClean="0">
                <a:solidFill>
                  <a:srgbClr val="FF9900"/>
                </a:solidFill>
                <a:latin typeface="Times New Roman" pitchFamily="18" charset="0"/>
              </a:rPr>
              <a:t>Fénytörés optikai lencsén</a:t>
            </a:r>
          </a:p>
          <a:p>
            <a:pPr algn="ctr" eaLnBrk="1" hangingPunct="1">
              <a:buFontTx/>
              <a:buNone/>
            </a:pPr>
            <a:r>
              <a:rPr lang="hu-HU" b="1" i="1" smtClean="0">
                <a:solidFill>
                  <a:srgbClr val="FF9900"/>
                </a:solidFill>
                <a:latin typeface="Times New Roman" pitchFamily="18" charset="0"/>
              </a:rPr>
              <a:t>Homorú lencse</a:t>
            </a:r>
          </a:p>
        </p:txBody>
      </p:sp>
      <p:pic>
        <p:nvPicPr>
          <p:cNvPr id="73732" name="Picture 10" descr="Nagyított kép (856 x 684)">
            <a:hlinkClick r:id="rId3"/>
          </p:cNvPr>
          <p:cNvPicPr>
            <a:picLocks noChangeAspect="1" noChangeArrowheads="1"/>
          </p:cNvPicPr>
          <p:nvPr/>
        </p:nvPicPr>
        <p:blipFill>
          <a:blip r:embed="rId4" cstate="print"/>
          <a:srcRect/>
          <a:stretch>
            <a:fillRect/>
          </a:stretch>
        </p:blipFill>
        <p:spPr bwMode="auto">
          <a:xfrm>
            <a:off x="179388" y="2852738"/>
            <a:ext cx="2038350" cy="1628775"/>
          </a:xfrm>
          <a:prstGeom prst="rect">
            <a:avLst/>
          </a:prstGeom>
          <a:noFill/>
          <a:ln w="9525">
            <a:noFill/>
            <a:miter lim="800000"/>
            <a:headEnd/>
            <a:tailEnd/>
          </a:ln>
        </p:spPr>
      </p:pic>
      <p:pic>
        <p:nvPicPr>
          <p:cNvPr id="73733" name="Picture 12" descr="Nagyított kép (856 x 684)">
            <a:hlinkClick r:id="rId5"/>
          </p:cNvPr>
          <p:cNvPicPr>
            <a:picLocks noChangeAspect="1" noChangeArrowheads="1"/>
          </p:cNvPicPr>
          <p:nvPr/>
        </p:nvPicPr>
        <p:blipFill>
          <a:blip r:embed="rId6" cstate="print"/>
          <a:srcRect/>
          <a:stretch>
            <a:fillRect/>
          </a:stretch>
        </p:blipFill>
        <p:spPr bwMode="auto">
          <a:xfrm>
            <a:off x="2339975" y="2852738"/>
            <a:ext cx="2038350" cy="1628775"/>
          </a:xfrm>
          <a:prstGeom prst="rect">
            <a:avLst/>
          </a:prstGeom>
          <a:noFill/>
          <a:ln w="9525">
            <a:noFill/>
            <a:miter lim="800000"/>
            <a:headEnd/>
            <a:tailEnd/>
          </a:ln>
        </p:spPr>
      </p:pic>
      <p:pic>
        <p:nvPicPr>
          <p:cNvPr id="73734" name="Picture 14" descr="hatodik">
            <a:hlinkClick r:id="rId7"/>
          </p:cNvPr>
          <p:cNvPicPr>
            <a:picLocks noChangeAspect="1" noChangeArrowheads="1"/>
          </p:cNvPicPr>
          <p:nvPr/>
        </p:nvPicPr>
        <p:blipFill>
          <a:blip r:embed="rId8" cstate="print"/>
          <a:srcRect/>
          <a:stretch>
            <a:fillRect/>
          </a:stretch>
        </p:blipFill>
        <p:spPr bwMode="auto">
          <a:xfrm>
            <a:off x="971550" y="4724400"/>
            <a:ext cx="2667000" cy="1798638"/>
          </a:xfrm>
          <a:prstGeom prst="rect">
            <a:avLst/>
          </a:prstGeom>
          <a:noFill/>
          <a:ln w="9525">
            <a:noFill/>
            <a:miter lim="800000"/>
            <a:headEnd/>
            <a:tailEnd/>
          </a:ln>
        </p:spPr>
      </p:pic>
      <p:sp>
        <p:nvSpPr>
          <p:cNvPr id="73735" name="Rectangle 15"/>
          <p:cNvSpPr>
            <a:spLocks noChangeArrowheads="1"/>
          </p:cNvSpPr>
          <p:nvPr/>
        </p:nvSpPr>
        <p:spPr bwMode="auto">
          <a:xfrm>
            <a:off x="4572000" y="2924175"/>
            <a:ext cx="4572000" cy="3508375"/>
          </a:xfrm>
          <a:prstGeom prst="rect">
            <a:avLst/>
          </a:prstGeom>
          <a:noFill/>
          <a:ln w="9525">
            <a:noFill/>
            <a:miter lim="800000"/>
            <a:headEnd/>
            <a:tailEnd/>
          </a:ln>
        </p:spPr>
        <p:txBody>
          <a:bodyPr>
            <a:spAutoFit/>
          </a:bodyPr>
          <a:lstStyle/>
          <a:p>
            <a:r>
              <a:rPr lang="hu-HU" b="1" i="1">
                <a:solidFill>
                  <a:srgbClr val="FF9933"/>
                </a:solidFill>
                <a:latin typeface="Times New Roman" pitchFamily="18" charset="0"/>
              </a:rPr>
              <a:t>F = fókuszpont, (látszólagos) </a:t>
            </a:r>
          </a:p>
          <a:p>
            <a:r>
              <a:rPr lang="hu-HU" b="1" i="1">
                <a:solidFill>
                  <a:srgbClr val="FF9933"/>
                </a:solidFill>
                <a:latin typeface="Times New Roman" pitchFamily="18" charset="0"/>
              </a:rPr>
              <a:t>ahol a megtört fénysugarak meghosszabbításai haladnak át.</a:t>
            </a:r>
          </a:p>
          <a:p>
            <a:endParaRPr lang="hu-HU" b="1" i="1">
              <a:solidFill>
                <a:srgbClr val="FF9933"/>
              </a:solidFill>
              <a:latin typeface="Times New Roman" pitchFamily="18" charset="0"/>
            </a:endParaRPr>
          </a:p>
          <a:p>
            <a:r>
              <a:rPr lang="hu-HU" b="1" i="1">
                <a:solidFill>
                  <a:srgbClr val="FF9933"/>
                </a:solidFill>
                <a:latin typeface="Times New Roman" pitchFamily="18" charset="0"/>
              </a:rPr>
              <a:t>f = fókusztávolság</a:t>
            </a:r>
          </a:p>
          <a:p>
            <a:r>
              <a:rPr lang="hu-HU" b="1" i="1">
                <a:solidFill>
                  <a:srgbClr val="FF9933"/>
                </a:solidFill>
                <a:latin typeface="Times New Roman" pitchFamily="18" charset="0"/>
              </a:rPr>
              <a:t>f </a:t>
            </a:r>
            <a:r>
              <a:rPr lang="en-US" b="1" i="1">
                <a:solidFill>
                  <a:srgbClr val="FF9933"/>
                </a:solidFill>
                <a:latin typeface="Times New Roman" pitchFamily="18" charset="0"/>
                <a:cs typeface="Arial" charset="0"/>
              </a:rPr>
              <a:t>&lt;</a:t>
            </a:r>
            <a:r>
              <a:rPr lang="hu-HU" b="1" i="1">
                <a:solidFill>
                  <a:srgbClr val="FF9933"/>
                </a:solidFill>
                <a:latin typeface="Times New Roman" pitchFamily="18" charset="0"/>
              </a:rPr>
              <a:t> 0,	D </a:t>
            </a:r>
            <a:r>
              <a:rPr lang="en-US" b="1" i="1">
                <a:solidFill>
                  <a:srgbClr val="FF9933"/>
                </a:solidFill>
                <a:latin typeface="Times New Roman" pitchFamily="18" charset="0"/>
              </a:rPr>
              <a:t>&lt;</a:t>
            </a:r>
            <a:r>
              <a:rPr lang="hu-HU">
                <a:latin typeface="Times New Roman" pitchFamily="18" charset="0"/>
              </a:rPr>
              <a:t> </a:t>
            </a:r>
            <a:r>
              <a:rPr lang="hu-HU" b="1" i="1">
                <a:solidFill>
                  <a:srgbClr val="FF9933"/>
                </a:solidFill>
                <a:latin typeface="Times New Roman" pitchFamily="18" charset="0"/>
              </a:rPr>
              <a:t>0</a:t>
            </a:r>
          </a:p>
          <a:p>
            <a:endParaRPr lang="en-US" b="1" i="1">
              <a:solidFill>
                <a:srgbClr val="FF9933"/>
              </a:solidFill>
              <a:latin typeface="Times New Roman" pitchFamily="18"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74755" name="Rectangle 3"/>
          <p:cNvSpPr>
            <a:spLocks noGrp="1" noChangeArrowheads="1"/>
          </p:cNvSpPr>
          <p:nvPr>
            <p:ph type="body" idx="1"/>
          </p:nvPr>
        </p:nvSpPr>
        <p:spPr/>
        <p:txBody>
          <a:bodyPr/>
          <a:lstStyle/>
          <a:p>
            <a:pPr algn="ctr" eaLnBrk="1" hangingPunct="1">
              <a:lnSpc>
                <a:spcPct val="90000"/>
              </a:lnSpc>
              <a:buFontTx/>
              <a:buNone/>
            </a:pPr>
            <a:r>
              <a:rPr lang="hu-HU" b="1" i="1" u="sng" smtClean="0">
                <a:solidFill>
                  <a:srgbClr val="FF9933"/>
                </a:solidFill>
                <a:latin typeface="Times New Roman" pitchFamily="18" charset="0"/>
              </a:rPr>
              <a:t>Optikai lencsék felhasználása</a:t>
            </a:r>
          </a:p>
          <a:p>
            <a:pPr algn="ctr" eaLnBrk="1" hangingPunct="1">
              <a:lnSpc>
                <a:spcPct val="90000"/>
              </a:lnSpc>
              <a:buFontTx/>
              <a:buNone/>
            </a:pPr>
            <a:endParaRPr lang="hu-HU" b="1" i="1" u="sng" smtClean="0">
              <a:solidFill>
                <a:srgbClr val="FF9933"/>
              </a:solidFill>
              <a:latin typeface="Times New Roman" pitchFamily="18" charset="0"/>
            </a:endParaRPr>
          </a:p>
          <a:p>
            <a:pPr eaLnBrk="1" hangingPunct="1">
              <a:lnSpc>
                <a:spcPct val="90000"/>
              </a:lnSpc>
              <a:buFontTx/>
              <a:buChar char="-"/>
            </a:pPr>
            <a:r>
              <a:rPr lang="hu-HU" b="1" i="1" smtClean="0">
                <a:solidFill>
                  <a:srgbClr val="FF9933"/>
                </a:solidFill>
                <a:latin typeface="Times New Roman" pitchFamily="18" charset="0"/>
              </a:rPr>
              <a:t>egyszerű nagyító (lupe),</a:t>
            </a:r>
          </a:p>
          <a:p>
            <a:pPr eaLnBrk="1" hangingPunct="1">
              <a:lnSpc>
                <a:spcPct val="90000"/>
              </a:lnSpc>
              <a:buFontTx/>
              <a:buChar char="-"/>
            </a:pPr>
            <a:r>
              <a:rPr lang="hu-HU" b="1" i="1" smtClean="0">
                <a:solidFill>
                  <a:srgbClr val="FF9933"/>
                </a:solidFill>
                <a:latin typeface="Times New Roman" pitchFamily="18" charset="0"/>
              </a:rPr>
              <a:t>vetítő,</a:t>
            </a:r>
          </a:p>
          <a:p>
            <a:pPr eaLnBrk="1" hangingPunct="1">
              <a:lnSpc>
                <a:spcPct val="90000"/>
              </a:lnSpc>
              <a:buFontTx/>
              <a:buChar char="-"/>
            </a:pPr>
            <a:r>
              <a:rPr lang="hu-HU" b="1" i="1" smtClean="0">
                <a:solidFill>
                  <a:srgbClr val="FF9933"/>
                </a:solidFill>
                <a:latin typeface="Times New Roman" pitchFamily="18" charset="0"/>
              </a:rPr>
              <a:t>fényképezőgép,</a:t>
            </a:r>
          </a:p>
          <a:p>
            <a:pPr eaLnBrk="1" hangingPunct="1">
              <a:lnSpc>
                <a:spcPct val="90000"/>
              </a:lnSpc>
              <a:buFontTx/>
              <a:buChar char="-"/>
            </a:pPr>
            <a:r>
              <a:rPr lang="hu-HU" b="1" i="1" smtClean="0">
                <a:solidFill>
                  <a:srgbClr val="FF9933"/>
                </a:solidFill>
                <a:latin typeface="Times New Roman" pitchFamily="18" charset="0"/>
              </a:rPr>
              <a:t>mikroszkóp,</a:t>
            </a:r>
          </a:p>
          <a:p>
            <a:pPr eaLnBrk="1" hangingPunct="1">
              <a:lnSpc>
                <a:spcPct val="90000"/>
              </a:lnSpc>
              <a:buFontTx/>
              <a:buChar char="-"/>
            </a:pPr>
            <a:r>
              <a:rPr lang="hu-HU" b="1" i="1" smtClean="0">
                <a:solidFill>
                  <a:srgbClr val="FF9933"/>
                </a:solidFill>
                <a:latin typeface="Times New Roman" pitchFamily="18" charset="0"/>
              </a:rPr>
              <a:t>távcső,</a:t>
            </a:r>
          </a:p>
          <a:p>
            <a:pPr eaLnBrk="1" hangingPunct="1">
              <a:lnSpc>
                <a:spcPct val="90000"/>
              </a:lnSpc>
              <a:buFontTx/>
              <a:buChar char="-"/>
            </a:pPr>
            <a:r>
              <a:rPr lang="hu-HU" b="1" i="1" smtClean="0">
                <a:solidFill>
                  <a:srgbClr val="FF9933"/>
                </a:solidFill>
                <a:latin typeface="Times New Roman" pitchFamily="18" charset="0"/>
              </a:rPr>
              <a:t>szemüveg, stb.</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7175" name="Rectangle 3"/>
          <p:cNvSpPr>
            <a:spLocks noGrp="1" noChangeArrowheads="1"/>
          </p:cNvSpPr>
          <p:nvPr>
            <p:ph type="body" sz="half" idx="1"/>
          </p:nvPr>
        </p:nvSpPr>
        <p:spPr>
          <a:xfrm>
            <a:off x="457200" y="1557338"/>
            <a:ext cx="8218488" cy="4568825"/>
          </a:xfrm>
        </p:spPr>
        <p:txBody>
          <a:bodyPr/>
          <a:lstStyle/>
          <a:p>
            <a:pPr algn="ctr" eaLnBrk="1" hangingPunct="1">
              <a:buFontTx/>
              <a:buNone/>
            </a:pPr>
            <a:r>
              <a:rPr lang="hu-HU" sz="2800" b="1" i="1" u="sng" smtClean="0">
                <a:solidFill>
                  <a:srgbClr val="FF9933"/>
                </a:solidFill>
                <a:latin typeface="Times New Roman" pitchFamily="18" charset="0"/>
              </a:rPr>
              <a:t>Összefüggések a lencsék körében:</a:t>
            </a:r>
          </a:p>
          <a:p>
            <a:pPr algn="ctr" eaLnBrk="1" hangingPunct="1">
              <a:buFontTx/>
              <a:buNone/>
            </a:pPr>
            <a:endParaRPr lang="hu-HU" sz="2800" b="1" i="1" u="sng" smtClean="0">
              <a:solidFill>
                <a:srgbClr val="FF9933"/>
              </a:solidFill>
              <a:latin typeface="Times New Roman" pitchFamily="18" charset="0"/>
            </a:endParaRPr>
          </a:p>
          <a:p>
            <a:pPr eaLnBrk="1" hangingPunct="1">
              <a:buFontTx/>
              <a:buNone/>
            </a:pPr>
            <a:endParaRPr lang="hu-HU" sz="2800" b="1" i="1" u="sng" smtClean="0">
              <a:solidFill>
                <a:srgbClr val="FF9933"/>
              </a:solidFill>
            </a:endParaRPr>
          </a:p>
        </p:txBody>
      </p:sp>
      <p:graphicFrame>
        <p:nvGraphicFramePr>
          <p:cNvPr id="7170" name="Rectangle 4"/>
          <p:cNvGraphicFramePr>
            <a:graphicFrameLocks/>
          </p:cNvGraphicFramePr>
          <p:nvPr>
            <p:ph sz="half" idx="2"/>
          </p:nvPr>
        </p:nvGraphicFramePr>
        <p:xfrm>
          <a:off x="4648200" y="2516188"/>
          <a:ext cx="4038600" cy="2692400"/>
        </p:xfrm>
        <a:graphic>
          <a:graphicData uri="http://schemas.openxmlformats.org/presentationml/2006/ole">
            <p:oleObj spid="_x0000_s7170" name="Egyenlet" r:id="rId4" imgW="0" imgH="0" progId="Equation.3">
              <p:embed/>
            </p:oleObj>
          </a:graphicData>
        </a:graphic>
      </p:graphicFrame>
      <p:sp>
        <p:nvSpPr>
          <p:cNvPr id="7176" name="Rectangle 7"/>
          <p:cNvSpPr>
            <a:spLocks noChangeArrowheads="1"/>
          </p:cNvSpPr>
          <p:nvPr/>
        </p:nvSpPr>
        <p:spPr bwMode="auto">
          <a:xfrm>
            <a:off x="0" y="2976563"/>
            <a:ext cx="9144000" cy="0"/>
          </a:xfrm>
          <a:prstGeom prst="rect">
            <a:avLst/>
          </a:prstGeom>
          <a:noFill/>
          <a:ln w="9525">
            <a:noFill/>
            <a:miter lim="800000"/>
            <a:headEnd/>
            <a:tailEnd/>
          </a:ln>
        </p:spPr>
        <p:txBody>
          <a:bodyPr wrap="none" anchor="ctr">
            <a:spAutoFit/>
          </a:bodyPr>
          <a:lstStyle/>
          <a:p>
            <a:endParaRPr lang="hu-HU"/>
          </a:p>
        </p:txBody>
      </p:sp>
      <p:graphicFrame>
        <p:nvGraphicFramePr>
          <p:cNvPr id="7171" name="Object 6"/>
          <p:cNvGraphicFramePr>
            <a:graphicFrameLocks noChangeAspect="1"/>
          </p:cNvGraphicFramePr>
          <p:nvPr/>
        </p:nvGraphicFramePr>
        <p:xfrm>
          <a:off x="696913" y="2997200"/>
          <a:ext cx="1336675" cy="904875"/>
        </p:xfrm>
        <a:graphic>
          <a:graphicData uri="http://schemas.openxmlformats.org/presentationml/2006/ole">
            <p:oleObj spid="_x0000_s7171" name="Egyenlet" r:id="rId5" imgW="1333440" imgH="901440" progId="Equation.3">
              <p:embed/>
            </p:oleObj>
          </a:graphicData>
        </a:graphic>
      </p:graphicFrame>
      <p:sp>
        <p:nvSpPr>
          <p:cNvPr id="7177" name="Rectangle 9"/>
          <p:cNvSpPr>
            <a:spLocks noChangeArrowheads="1"/>
          </p:cNvSpPr>
          <p:nvPr/>
        </p:nvSpPr>
        <p:spPr bwMode="auto">
          <a:xfrm>
            <a:off x="0" y="2971800"/>
            <a:ext cx="9144000" cy="0"/>
          </a:xfrm>
          <a:prstGeom prst="rect">
            <a:avLst/>
          </a:prstGeom>
          <a:noFill/>
          <a:ln w="9525">
            <a:noFill/>
            <a:miter lim="800000"/>
            <a:headEnd/>
            <a:tailEnd/>
          </a:ln>
        </p:spPr>
        <p:txBody>
          <a:bodyPr wrap="none" anchor="ctr">
            <a:spAutoFit/>
          </a:bodyPr>
          <a:lstStyle/>
          <a:p>
            <a:endParaRPr lang="hu-HU"/>
          </a:p>
        </p:txBody>
      </p:sp>
      <p:graphicFrame>
        <p:nvGraphicFramePr>
          <p:cNvPr id="7172" name="Object 8"/>
          <p:cNvGraphicFramePr>
            <a:graphicFrameLocks noChangeAspect="1"/>
          </p:cNvGraphicFramePr>
          <p:nvPr/>
        </p:nvGraphicFramePr>
        <p:xfrm>
          <a:off x="2987675" y="2997200"/>
          <a:ext cx="2714625" cy="914400"/>
        </p:xfrm>
        <a:graphic>
          <a:graphicData uri="http://schemas.openxmlformats.org/presentationml/2006/ole">
            <p:oleObj spid="_x0000_s7172" name="Egyenlet" r:id="rId6" imgW="2717800" imgH="914400" progId="Equation.3">
              <p:embed/>
            </p:oleObj>
          </a:graphicData>
        </a:graphic>
      </p:graphicFrame>
      <p:sp>
        <p:nvSpPr>
          <p:cNvPr id="7178" name="Rectangle 11"/>
          <p:cNvSpPr>
            <a:spLocks noChangeArrowheads="1"/>
          </p:cNvSpPr>
          <p:nvPr/>
        </p:nvSpPr>
        <p:spPr bwMode="auto">
          <a:xfrm>
            <a:off x="0" y="3014663"/>
            <a:ext cx="9144000" cy="0"/>
          </a:xfrm>
          <a:prstGeom prst="rect">
            <a:avLst/>
          </a:prstGeom>
          <a:noFill/>
          <a:ln w="9525">
            <a:noFill/>
            <a:miter lim="800000"/>
            <a:headEnd/>
            <a:tailEnd/>
          </a:ln>
        </p:spPr>
        <p:txBody>
          <a:bodyPr wrap="none" anchor="ctr">
            <a:spAutoFit/>
          </a:bodyPr>
          <a:lstStyle/>
          <a:p>
            <a:endParaRPr lang="hu-HU"/>
          </a:p>
        </p:txBody>
      </p:sp>
      <p:graphicFrame>
        <p:nvGraphicFramePr>
          <p:cNvPr id="7173" name="Object 10"/>
          <p:cNvGraphicFramePr>
            <a:graphicFrameLocks noChangeAspect="1"/>
          </p:cNvGraphicFramePr>
          <p:nvPr/>
        </p:nvGraphicFramePr>
        <p:xfrm>
          <a:off x="6659563" y="3068638"/>
          <a:ext cx="1590675" cy="828675"/>
        </p:xfrm>
        <a:graphic>
          <a:graphicData uri="http://schemas.openxmlformats.org/presentationml/2006/ole">
            <p:oleObj spid="_x0000_s7173" name="Egyenlet" r:id="rId7" imgW="1587500" imgH="825500" progId="Equation.3">
              <p:embed/>
            </p:oleObj>
          </a:graphicData>
        </a:graphic>
      </p:graphicFrame>
      <p:sp>
        <p:nvSpPr>
          <p:cNvPr id="7179" name="Text Box 12"/>
          <p:cNvSpPr txBox="1">
            <a:spLocks noChangeArrowheads="1"/>
          </p:cNvSpPr>
          <p:nvPr/>
        </p:nvSpPr>
        <p:spPr bwMode="auto">
          <a:xfrm>
            <a:off x="468313" y="4221163"/>
            <a:ext cx="8675687" cy="2443162"/>
          </a:xfrm>
          <a:prstGeom prst="rect">
            <a:avLst/>
          </a:prstGeom>
          <a:noFill/>
          <a:ln w="9525">
            <a:noFill/>
            <a:miter lim="800000"/>
            <a:headEnd/>
            <a:tailEnd/>
          </a:ln>
        </p:spPr>
        <p:txBody>
          <a:bodyPr>
            <a:spAutoFit/>
          </a:bodyPr>
          <a:lstStyle/>
          <a:p>
            <a:pPr>
              <a:spcBef>
                <a:spcPct val="50000"/>
              </a:spcBef>
            </a:pPr>
            <a:r>
              <a:rPr lang="hu-HU" b="1"/>
              <a:t>   </a:t>
            </a:r>
            <a:r>
              <a:rPr lang="hu-HU" b="1" i="1">
                <a:latin typeface="Times New Roman" pitchFamily="18" charset="0"/>
              </a:rPr>
              <a:t>f = fókusztávolság, 		         k = képtávolság, </a:t>
            </a:r>
          </a:p>
          <a:p>
            <a:pPr>
              <a:spcBef>
                <a:spcPct val="50000"/>
              </a:spcBef>
            </a:pPr>
            <a:r>
              <a:rPr lang="hu-HU" b="1" i="1">
                <a:latin typeface="Times New Roman" pitchFamily="18" charset="0"/>
              </a:rPr>
              <a:t>   t = tárgytávolság, 		        N = nagyítás, </a:t>
            </a:r>
          </a:p>
          <a:p>
            <a:pPr>
              <a:spcBef>
                <a:spcPct val="50000"/>
              </a:spcBef>
            </a:pPr>
            <a:r>
              <a:rPr lang="hu-HU" b="1" i="1">
                <a:latin typeface="Times New Roman" pitchFamily="18" charset="0"/>
              </a:rPr>
              <a:t>  K = képnagyság, 		                  T = tárgynagyság</a:t>
            </a:r>
          </a:p>
          <a:p>
            <a:pPr>
              <a:spcBef>
                <a:spcPct val="50000"/>
              </a:spcBef>
            </a:pPr>
            <a:r>
              <a:rPr lang="hu-HU" b="1" i="1">
                <a:latin typeface="Times New Roman" pitchFamily="18" charset="0"/>
              </a:rPr>
              <a:t>   r</a:t>
            </a:r>
            <a:r>
              <a:rPr lang="hu-HU" b="1" i="1" baseline="-25000">
                <a:latin typeface="Times New Roman" pitchFamily="18" charset="0"/>
              </a:rPr>
              <a:t>1 </a:t>
            </a:r>
            <a:r>
              <a:rPr lang="hu-HU" b="1" i="1">
                <a:latin typeface="Times New Roman" pitchFamily="18" charset="0"/>
              </a:rPr>
              <a:t>, r</a:t>
            </a:r>
            <a:r>
              <a:rPr lang="hu-HU" b="1" i="1" baseline="-25000">
                <a:latin typeface="Times New Roman" pitchFamily="18" charset="0"/>
              </a:rPr>
              <a:t>2 </a:t>
            </a:r>
            <a:r>
              <a:rPr lang="hu-HU" b="1" i="1">
                <a:latin typeface="Times New Roman" pitchFamily="18" charset="0"/>
              </a:rPr>
              <a:t>= görbületi sugár</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75779" name="Rectangle 3"/>
          <p:cNvSpPr>
            <a:spLocks noGrp="1" noChangeArrowheads="1"/>
          </p:cNvSpPr>
          <p:nvPr>
            <p:ph type="body" idx="1"/>
          </p:nvPr>
        </p:nvSpPr>
        <p:spPr/>
        <p:txBody>
          <a:bodyPr/>
          <a:lstStyle/>
          <a:p>
            <a:pPr algn="ctr" eaLnBrk="1" hangingPunct="1">
              <a:buFontTx/>
              <a:buNone/>
            </a:pPr>
            <a:r>
              <a:rPr lang="hu-HU" b="1" i="1" u="sng" smtClean="0">
                <a:solidFill>
                  <a:srgbClr val="FF9933"/>
                </a:solidFill>
                <a:latin typeface="Times New Roman" pitchFamily="18" charset="0"/>
              </a:rPr>
              <a:t>Képszerkesztések (domború lencse)</a:t>
            </a:r>
          </a:p>
          <a:p>
            <a:pPr algn="ctr" eaLnBrk="1" hangingPunct="1">
              <a:buFontTx/>
              <a:buNone/>
            </a:pPr>
            <a:endParaRPr lang="hu-HU" b="1" i="1" u="sng" smtClean="0">
              <a:solidFill>
                <a:srgbClr val="FF9933"/>
              </a:solidFill>
              <a:latin typeface="Times New Roman" pitchFamily="18" charset="0"/>
            </a:endParaRPr>
          </a:p>
          <a:p>
            <a:pPr algn="ctr" eaLnBrk="1" hangingPunct="1">
              <a:buFontTx/>
              <a:buNone/>
            </a:pPr>
            <a:endParaRPr lang="hu-HU" b="1" i="1" u="sng" smtClean="0">
              <a:solidFill>
                <a:srgbClr val="FF9933"/>
              </a:solidFill>
            </a:endParaRPr>
          </a:p>
        </p:txBody>
      </p:sp>
      <p:sp>
        <p:nvSpPr>
          <p:cNvPr id="75780" name="Text Box 5"/>
          <p:cNvSpPr txBox="1">
            <a:spLocks noChangeArrowheads="1"/>
          </p:cNvSpPr>
          <p:nvPr/>
        </p:nvSpPr>
        <p:spPr bwMode="auto">
          <a:xfrm>
            <a:off x="539750" y="2636838"/>
            <a:ext cx="3455988" cy="3725862"/>
          </a:xfrm>
          <a:prstGeom prst="rect">
            <a:avLst/>
          </a:prstGeom>
          <a:noFill/>
          <a:ln w="9525">
            <a:noFill/>
            <a:miter lim="800000"/>
            <a:headEnd/>
            <a:tailEnd/>
          </a:ln>
        </p:spPr>
        <p:txBody>
          <a:bodyPr>
            <a:spAutoFit/>
          </a:bodyPr>
          <a:lstStyle/>
          <a:p>
            <a:pPr>
              <a:spcBef>
                <a:spcPct val="50000"/>
              </a:spcBef>
            </a:pPr>
            <a:r>
              <a:rPr lang="hu-HU" b="1">
                <a:solidFill>
                  <a:srgbClr val="FF9933"/>
                </a:solidFill>
              </a:rPr>
              <a:t>       </a:t>
            </a:r>
            <a:r>
              <a:rPr lang="hu-HU" b="1" i="1">
                <a:solidFill>
                  <a:srgbClr val="FF9933"/>
                </a:solidFill>
                <a:latin typeface="Times New Roman" pitchFamily="18" charset="0"/>
              </a:rPr>
              <a:t>Valódi kép</a:t>
            </a:r>
          </a:p>
          <a:p>
            <a:pPr>
              <a:spcBef>
                <a:spcPct val="50000"/>
              </a:spcBef>
            </a:pPr>
            <a:endParaRPr lang="hu-HU">
              <a:solidFill>
                <a:srgbClr val="FF9933"/>
              </a:solidFill>
            </a:endParaRPr>
          </a:p>
          <a:p>
            <a:pPr>
              <a:spcBef>
                <a:spcPct val="50000"/>
              </a:spcBef>
            </a:pPr>
            <a:endParaRPr lang="hu-HU">
              <a:solidFill>
                <a:srgbClr val="FF9933"/>
              </a:solidFill>
            </a:endParaRPr>
          </a:p>
          <a:p>
            <a:pPr>
              <a:spcBef>
                <a:spcPct val="50000"/>
              </a:spcBef>
            </a:pPr>
            <a:endParaRPr lang="hu-HU">
              <a:solidFill>
                <a:srgbClr val="FF9933"/>
              </a:solidFill>
            </a:endParaRPr>
          </a:p>
          <a:p>
            <a:pPr>
              <a:spcBef>
                <a:spcPct val="50000"/>
              </a:spcBef>
            </a:pPr>
            <a:endParaRPr lang="hu-HU">
              <a:solidFill>
                <a:srgbClr val="FF9933"/>
              </a:solidFill>
            </a:endParaRPr>
          </a:p>
          <a:p>
            <a:pPr>
              <a:spcBef>
                <a:spcPct val="50000"/>
              </a:spcBef>
            </a:pPr>
            <a:endParaRPr lang="hu-HU">
              <a:solidFill>
                <a:srgbClr val="FF9933"/>
              </a:solidFill>
            </a:endParaRPr>
          </a:p>
        </p:txBody>
      </p:sp>
      <p:sp>
        <p:nvSpPr>
          <p:cNvPr id="75781" name="Line 6"/>
          <p:cNvSpPr>
            <a:spLocks noChangeShapeType="1"/>
          </p:cNvSpPr>
          <p:nvPr/>
        </p:nvSpPr>
        <p:spPr bwMode="auto">
          <a:xfrm>
            <a:off x="827088" y="4508500"/>
            <a:ext cx="2665412" cy="0"/>
          </a:xfrm>
          <a:prstGeom prst="line">
            <a:avLst/>
          </a:prstGeom>
          <a:noFill/>
          <a:ln w="9525">
            <a:solidFill>
              <a:schemeClr val="tx1"/>
            </a:solidFill>
            <a:round/>
            <a:headEnd/>
            <a:tailEnd/>
          </a:ln>
        </p:spPr>
        <p:txBody>
          <a:bodyPr/>
          <a:lstStyle/>
          <a:p>
            <a:endParaRPr lang="hu-HU"/>
          </a:p>
        </p:txBody>
      </p:sp>
      <p:sp>
        <p:nvSpPr>
          <p:cNvPr id="75782" name="Line 7"/>
          <p:cNvSpPr>
            <a:spLocks noChangeShapeType="1"/>
          </p:cNvSpPr>
          <p:nvPr/>
        </p:nvSpPr>
        <p:spPr bwMode="auto">
          <a:xfrm>
            <a:off x="2051050" y="3500438"/>
            <a:ext cx="0" cy="1944687"/>
          </a:xfrm>
          <a:prstGeom prst="line">
            <a:avLst/>
          </a:prstGeom>
          <a:noFill/>
          <a:ln w="25400">
            <a:solidFill>
              <a:schemeClr val="tx1"/>
            </a:solidFill>
            <a:round/>
            <a:headEnd type="triangle" w="med" len="med"/>
            <a:tailEnd type="triangle" w="med" len="med"/>
          </a:ln>
        </p:spPr>
        <p:txBody>
          <a:bodyPr/>
          <a:lstStyle/>
          <a:p>
            <a:endParaRPr lang="hu-HU"/>
          </a:p>
        </p:txBody>
      </p:sp>
      <p:sp>
        <p:nvSpPr>
          <p:cNvPr id="75783" name="Line 8"/>
          <p:cNvSpPr>
            <a:spLocks noChangeShapeType="1"/>
          </p:cNvSpPr>
          <p:nvPr/>
        </p:nvSpPr>
        <p:spPr bwMode="auto">
          <a:xfrm>
            <a:off x="1547813" y="4437063"/>
            <a:ext cx="0" cy="144462"/>
          </a:xfrm>
          <a:prstGeom prst="line">
            <a:avLst/>
          </a:prstGeom>
          <a:noFill/>
          <a:ln w="9525">
            <a:solidFill>
              <a:schemeClr val="tx1"/>
            </a:solidFill>
            <a:round/>
            <a:headEnd/>
            <a:tailEnd/>
          </a:ln>
        </p:spPr>
        <p:txBody>
          <a:bodyPr/>
          <a:lstStyle/>
          <a:p>
            <a:endParaRPr lang="hu-HU"/>
          </a:p>
        </p:txBody>
      </p:sp>
      <p:sp>
        <p:nvSpPr>
          <p:cNvPr id="75784" name="Line 9"/>
          <p:cNvSpPr>
            <a:spLocks noChangeShapeType="1"/>
          </p:cNvSpPr>
          <p:nvPr/>
        </p:nvSpPr>
        <p:spPr bwMode="auto">
          <a:xfrm>
            <a:off x="2555875" y="4437063"/>
            <a:ext cx="0" cy="144462"/>
          </a:xfrm>
          <a:prstGeom prst="line">
            <a:avLst/>
          </a:prstGeom>
          <a:noFill/>
          <a:ln w="9525">
            <a:solidFill>
              <a:schemeClr val="tx1"/>
            </a:solidFill>
            <a:round/>
            <a:headEnd/>
            <a:tailEnd/>
          </a:ln>
        </p:spPr>
        <p:txBody>
          <a:bodyPr/>
          <a:lstStyle/>
          <a:p>
            <a:endParaRPr lang="hu-HU"/>
          </a:p>
        </p:txBody>
      </p:sp>
      <p:sp>
        <p:nvSpPr>
          <p:cNvPr id="75785" name="Text Box 10"/>
          <p:cNvSpPr txBox="1">
            <a:spLocks noChangeArrowheads="1"/>
          </p:cNvSpPr>
          <p:nvPr/>
        </p:nvSpPr>
        <p:spPr bwMode="auto">
          <a:xfrm>
            <a:off x="1403350" y="4652963"/>
            <a:ext cx="431800" cy="366712"/>
          </a:xfrm>
          <a:prstGeom prst="rect">
            <a:avLst/>
          </a:prstGeom>
          <a:noFill/>
          <a:ln w="9525">
            <a:noFill/>
            <a:miter lim="800000"/>
            <a:headEnd/>
            <a:tailEnd/>
          </a:ln>
        </p:spPr>
        <p:txBody>
          <a:bodyPr>
            <a:spAutoFit/>
          </a:bodyPr>
          <a:lstStyle/>
          <a:p>
            <a:pPr>
              <a:spcBef>
                <a:spcPct val="50000"/>
              </a:spcBef>
            </a:pPr>
            <a:r>
              <a:rPr lang="hu-HU" sz="1800"/>
              <a:t>F</a:t>
            </a:r>
          </a:p>
        </p:txBody>
      </p:sp>
      <p:sp>
        <p:nvSpPr>
          <p:cNvPr id="75786" name="Text Box 11"/>
          <p:cNvSpPr txBox="1">
            <a:spLocks noChangeArrowheads="1"/>
          </p:cNvSpPr>
          <p:nvPr/>
        </p:nvSpPr>
        <p:spPr bwMode="auto">
          <a:xfrm>
            <a:off x="2339975" y="4652963"/>
            <a:ext cx="431800" cy="366712"/>
          </a:xfrm>
          <a:prstGeom prst="rect">
            <a:avLst/>
          </a:prstGeom>
          <a:noFill/>
          <a:ln w="9525">
            <a:noFill/>
            <a:miter lim="800000"/>
            <a:headEnd/>
            <a:tailEnd/>
          </a:ln>
        </p:spPr>
        <p:txBody>
          <a:bodyPr>
            <a:spAutoFit/>
          </a:bodyPr>
          <a:lstStyle/>
          <a:p>
            <a:pPr>
              <a:spcBef>
                <a:spcPct val="50000"/>
              </a:spcBef>
            </a:pPr>
            <a:r>
              <a:rPr lang="hu-HU" sz="1800"/>
              <a:t>F</a:t>
            </a:r>
          </a:p>
        </p:txBody>
      </p:sp>
      <p:sp>
        <p:nvSpPr>
          <p:cNvPr id="75787" name="Line 12"/>
          <p:cNvSpPr>
            <a:spLocks noChangeShapeType="1"/>
          </p:cNvSpPr>
          <p:nvPr/>
        </p:nvSpPr>
        <p:spPr bwMode="auto">
          <a:xfrm>
            <a:off x="971550" y="3933825"/>
            <a:ext cx="0" cy="576263"/>
          </a:xfrm>
          <a:prstGeom prst="line">
            <a:avLst/>
          </a:prstGeom>
          <a:noFill/>
          <a:ln w="9525">
            <a:solidFill>
              <a:schemeClr val="tx1"/>
            </a:solidFill>
            <a:round/>
            <a:headEnd type="triangle" w="med" len="med"/>
            <a:tailEnd/>
          </a:ln>
        </p:spPr>
        <p:txBody>
          <a:bodyPr/>
          <a:lstStyle/>
          <a:p>
            <a:endParaRPr lang="hu-HU"/>
          </a:p>
        </p:txBody>
      </p:sp>
      <p:sp>
        <p:nvSpPr>
          <p:cNvPr id="75788" name="Text Box 13"/>
          <p:cNvSpPr txBox="1">
            <a:spLocks noChangeArrowheads="1"/>
          </p:cNvSpPr>
          <p:nvPr/>
        </p:nvSpPr>
        <p:spPr bwMode="auto">
          <a:xfrm>
            <a:off x="611188" y="4005263"/>
            <a:ext cx="504825" cy="366712"/>
          </a:xfrm>
          <a:prstGeom prst="rect">
            <a:avLst/>
          </a:prstGeom>
          <a:noFill/>
          <a:ln w="9525">
            <a:noFill/>
            <a:miter lim="800000"/>
            <a:headEnd/>
            <a:tailEnd/>
          </a:ln>
        </p:spPr>
        <p:txBody>
          <a:bodyPr>
            <a:spAutoFit/>
          </a:bodyPr>
          <a:lstStyle/>
          <a:p>
            <a:pPr>
              <a:spcBef>
                <a:spcPct val="50000"/>
              </a:spcBef>
            </a:pPr>
            <a:r>
              <a:rPr lang="hu-HU" sz="1800"/>
              <a:t>T</a:t>
            </a:r>
          </a:p>
        </p:txBody>
      </p:sp>
      <p:sp>
        <p:nvSpPr>
          <p:cNvPr id="75789" name="Line 14"/>
          <p:cNvSpPr>
            <a:spLocks noChangeShapeType="1"/>
          </p:cNvSpPr>
          <p:nvPr/>
        </p:nvSpPr>
        <p:spPr bwMode="auto">
          <a:xfrm>
            <a:off x="684213" y="3933825"/>
            <a:ext cx="1366837" cy="0"/>
          </a:xfrm>
          <a:prstGeom prst="line">
            <a:avLst/>
          </a:prstGeom>
          <a:noFill/>
          <a:ln w="22225">
            <a:solidFill>
              <a:srgbClr val="FF9933"/>
            </a:solidFill>
            <a:round/>
            <a:headEnd/>
            <a:tailEnd type="triangle" w="med" len="med"/>
          </a:ln>
        </p:spPr>
        <p:txBody>
          <a:bodyPr/>
          <a:lstStyle/>
          <a:p>
            <a:endParaRPr lang="hu-HU"/>
          </a:p>
        </p:txBody>
      </p:sp>
      <p:sp>
        <p:nvSpPr>
          <p:cNvPr id="75790" name="Line 15"/>
          <p:cNvSpPr>
            <a:spLocks noChangeShapeType="1"/>
          </p:cNvSpPr>
          <p:nvPr/>
        </p:nvSpPr>
        <p:spPr bwMode="auto">
          <a:xfrm>
            <a:off x="2051050" y="3933825"/>
            <a:ext cx="1368425" cy="1511300"/>
          </a:xfrm>
          <a:prstGeom prst="line">
            <a:avLst/>
          </a:prstGeom>
          <a:noFill/>
          <a:ln w="25400">
            <a:solidFill>
              <a:srgbClr val="FF9933"/>
            </a:solidFill>
            <a:round/>
            <a:headEnd/>
            <a:tailEnd type="triangle" w="med" len="med"/>
          </a:ln>
        </p:spPr>
        <p:txBody>
          <a:bodyPr/>
          <a:lstStyle/>
          <a:p>
            <a:endParaRPr lang="hu-HU"/>
          </a:p>
        </p:txBody>
      </p:sp>
      <p:sp>
        <p:nvSpPr>
          <p:cNvPr id="75791" name="Line 16"/>
          <p:cNvSpPr>
            <a:spLocks noChangeShapeType="1"/>
          </p:cNvSpPr>
          <p:nvPr/>
        </p:nvSpPr>
        <p:spPr bwMode="auto">
          <a:xfrm>
            <a:off x="827088" y="3860800"/>
            <a:ext cx="1223962" cy="647700"/>
          </a:xfrm>
          <a:prstGeom prst="line">
            <a:avLst/>
          </a:prstGeom>
          <a:noFill/>
          <a:ln w="25400">
            <a:solidFill>
              <a:srgbClr val="FF9933"/>
            </a:solidFill>
            <a:round/>
            <a:headEnd/>
            <a:tailEnd type="triangle" w="med" len="med"/>
          </a:ln>
        </p:spPr>
        <p:txBody>
          <a:bodyPr/>
          <a:lstStyle/>
          <a:p>
            <a:endParaRPr lang="hu-HU"/>
          </a:p>
        </p:txBody>
      </p:sp>
      <p:sp>
        <p:nvSpPr>
          <p:cNvPr id="75792" name="Line 17"/>
          <p:cNvSpPr>
            <a:spLocks noChangeShapeType="1"/>
          </p:cNvSpPr>
          <p:nvPr/>
        </p:nvSpPr>
        <p:spPr bwMode="auto">
          <a:xfrm>
            <a:off x="2051050" y="4508500"/>
            <a:ext cx="1368425" cy="720725"/>
          </a:xfrm>
          <a:prstGeom prst="line">
            <a:avLst/>
          </a:prstGeom>
          <a:noFill/>
          <a:ln w="25400">
            <a:solidFill>
              <a:srgbClr val="FF9933"/>
            </a:solidFill>
            <a:round/>
            <a:headEnd/>
            <a:tailEnd type="triangle" w="med" len="med"/>
          </a:ln>
        </p:spPr>
        <p:txBody>
          <a:bodyPr/>
          <a:lstStyle/>
          <a:p>
            <a:endParaRPr lang="hu-HU"/>
          </a:p>
        </p:txBody>
      </p:sp>
      <p:sp>
        <p:nvSpPr>
          <p:cNvPr id="75793" name="Line 18"/>
          <p:cNvSpPr>
            <a:spLocks noChangeShapeType="1"/>
          </p:cNvSpPr>
          <p:nvPr/>
        </p:nvSpPr>
        <p:spPr bwMode="auto">
          <a:xfrm>
            <a:off x="3059113" y="4508500"/>
            <a:ext cx="0" cy="576263"/>
          </a:xfrm>
          <a:prstGeom prst="line">
            <a:avLst/>
          </a:prstGeom>
          <a:noFill/>
          <a:ln w="38100">
            <a:solidFill>
              <a:srgbClr val="FF0000"/>
            </a:solidFill>
            <a:round/>
            <a:headEnd/>
            <a:tailEnd type="triangle" w="med" len="med"/>
          </a:ln>
        </p:spPr>
        <p:txBody>
          <a:bodyPr/>
          <a:lstStyle/>
          <a:p>
            <a:endParaRPr lang="hu-HU"/>
          </a:p>
        </p:txBody>
      </p:sp>
      <p:sp>
        <p:nvSpPr>
          <p:cNvPr id="75794" name="Text Box 19"/>
          <p:cNvSpPr txBox="1">
            <a:spLocks noChangeArrowheads="1"/>
          </p:cNvSpPr>
          <p:nvPr/>
        </p:nvSpPr>
        <p:spPr bwMode="auto">
          <a:xfrm>
            <a:off x="3059113" y="4581525"/>
            <a:ext cx="935037" cy="366713"/>
          </a:xfrm>
          <a:prstGeom prst="rect">
            <a:avLst/>
          </a:prstGeom>
          <a:noFill/>
          <a:ln w="9525">
            <a:noFill/>
            <a:miter lim="800000"/>
            <a:headEnd/>
            <a:tailEnd/>
          </a:ln>
        </p:spPr>
        <p:txBody>
          <a:bodyPr>
            <a:spAutoFit/>
          </a:bodyPr>
          <a:lstStyle/>
          <a:p>
            <a:pPr>
              <a:spcBef>
                <a:spcPct val="50000"/>
              </a:spcBef>
            </a:pPr>
            <a:r>
              <a:rPr lang="hu-HU" sz="1800">
                <a:solidFill>
                  <a:srgbClr val="FF0000"/>
                </a:solidFill>
              </a:rPr>
              <a:t>K</a:t>
            </a:r>
          </a:p>
        </p:txBody>
      </p:sp>
      <p:sp>
        <p:nvSpPr>
          <p:cNvPr id="75795" name="Text Box 20"/>
          <p:cNvSpPr txBox="1">
            <a:spLocks noChangeArrowheads="1"/>
          </p:cNvSpPr>
          <p:nvPr/>
        </p:nvSpPr>
        <p:spPr bwMode="auto">
          <a:xfrm>
            <a:off x="2124075" y="3357563"/>
            <a:ext cx="2232025" cy="519112"/>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lencse</a:t>
            </a:r>
          </a:p>
        </p:txBody>
      </p:sp>
      <p:sp>
        <p:nvSpPr>
          <p:cNvPr id="75796" name="Text Box 21"/>
          <p:cNvSpPr txBox="1">
            <a:spLocks noChangeArrowheads="1"/>
          </p:cNvSpPr>
          <p:nvPr/>
        </p:nvSpPr>
        <p:spPr bwMode="auto">
          <a:xfrm>
            <a:off x="5003800" y="2636838"/>
            <a:ext cx="3816350" cy="519112"/>
          </a:xfrm>
          <a:prstGeom prst="rect">
            <a:avLst/>
          </a:prstGeom>
          <a:noFill/>
          <a:ln w="9525">
            <a:noFill/>
            <a:miter lim="800000"/>
            <a:headEnd/>
            <a:tailEnd/>
          </a:ln>
        </p:spPr>
        <p:txBody>
          <a:bodyPr>
            <a:spAutoFit/>
          </a:bodyPr>
          <a:lstStyle/>
          <a:p>
            <a:pPr>
              <a:spcBef>
                <a:spcPct val="50000"/>
              </a:spcBef>
            </a:pPr>
            <a:r>
              <a:rPr lang="hu-HU" b="1">
                <a:solidFill>
                  <a:srgbClr val="FF9933"/>
                </a:solidFill>
              </a:rPr>
              <a:t>   </a:t>
            </a:r>
            <a:r>
              <a:rPr lang="hu-HU" b="1" i="1">
                <a:solidFill>
                  <a:srgbClr val="FF9933"/>
                </a:solidFill>
                <a:latin typeface="Times New Roman" pitchFamily="18" charset="0"/>
              </a:rPr>
              <a:t>Látszólagos kép</a:t>
            </a:r>
          </a:p>
        </p:txBody>
      </p:sp>
      <p:sp>
        <p:nvSpPr>
          <p:cNvPr id="75797" name="Line 22"/>
          <p:cNvSpPr>
            <a:spLocks noChangeShapeType="1"/>
          </p:cNvSpPr>
          <p:nvPr/>
        </p:nvSpPr>
        <p:spPr bwMode="auto">
          <a:xfrm>
            <a:off x="6732588" y="4005263"/>
            <a:ext cx="0" cy="1944687"/>
          </a:xfrm>
          <a:prstGeom prst="line">
            <a:avLst/>
          </a:prstGeom>
          <a:noFill/>
          <a:ln w="25400">
            <a:solidFill>
              <a:schemeClr val="tx1"/>
            </a:solidFill>
            <a:round/>
            <a:headEnd type="triangle" w="med" len="med"/>
            <a:tailEnd type="triangle" w="med" len="med"/>
          </a:ln>
        </p:spPr>
        <p:txBody>
          <a:bodyPr/>
          <a:lstStyle/>
          <a:p>
            <a:endParaRPr lang="hu-HU"/>
          </a:p>
        </p:txBody>
      </p:sp>
      <p:sp>
        <p:nvSpPr>
          <p:cNvPr id="75798" name="Line 23"/>
          <p:cNvSpPr>
            <a:spLocks noChangeShapeType="1"/>
          </p:cNvSpPr>
          <p:nvPr/>
        </p:nvSpPr>
        <p:spPr bwMode="auto">
          <a:xfrm>
            <a:off x="5292725" y="5013325"/>
            <a:ext cx="2665413" cy="0"/>
          </a:xfrm>
          <a:prstGeom prst="line">
            <a:avLst/>
          </a:prstGeom>
          <a:noFill/>
          <a:ln w="9525">
            <a:solidFill>
              <a:schemeClr val="tx1"/>
            </a:solidFill>
            <a:round/>
            <a:headEnd/>
            <a:tailEnd/>
          </a:ln>
        </p:spPr>
        <p:txBody>
          <a:bodyPr/>
          <a:lstStyle/>
          <a:p>
            <a:endParaRPr lang="hu-HU"/>
          </a:p>
        </p:txBody>
      </p:sp>
      <p:sp>
        <p:nvSpPr>
          <p:cNvPr id="75799" name="Text Box 24"/>
          <p:cNvSpPr txBox="1">
            <a:spLocks noChangeArrowheads="1"/>
          </p:cNvSpPr>
          <p:nvPr/>
        </p:nvSpPr>
        <p:spPr bwMode="auto">
          <a:xfrm>
            <a:off x="6877050" y="3716338"/>
            <a:ext cx="1582738" cy="519112"/>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lencse</a:t>
            </a:r>
          </a:p>
        </p:txBody>
      </p:sp>
      <p:sp>
        <p:nvSpPr>
          <p:cNvPr id="75800" name="Line 25"/>
          <p:cNvSpPr>
            <a:spLocks noChangeShapeType="1"/>
          </p:cNvSpPr>
          <p:nvPr/>
        </p:nvSpPr>
        <p:spPr bwMode="auto">
          <a:xfrm>
            <a:off x="5940425" y="4941888"/>
            <a:ext cx="0" cy="144462"/>
          </a:xfrm>
          <a:prstGeom prst="line">
            <a:avLst/>
          </a:prstGeom>
          <a:noFill/>
          <a:ln w="9525">
            <a:solidFill>
              <a:schemeClr val="tx1"/>
            </a:solidFill>
            <a:round/>
            <a:headEnd/>
            <a:tailEnd/>
          </a:ln>
        </p:spPr>
        <p:txBody>
          <a:bodyPr/>
          <a:lstStyle/>
          <a:p>
            <a:endParaRPr lang="hu-HU"/>
          </a:p>
        </p:txBody>
      </p:sp>
      <p:sp>
        <p:nvSpPr>
          <p:cNvPr id="75801" name="Line 26"/>
          <p:cNvSpPr>
            <a:spLocks noChangeShapeType="1"/>
          </p:cNvSpPr>
          <p:nvPr/>
        </p:nvSpPr>
        <p:spPr bwMode="auto">
          <a:xfrm>
            <a:off x="7451725" y="4941888"/>
            <a:ext cx="0" cy="144462"/>
          </a:xfrm>
          <a:prstGeom prst="line">
            <a:avLst/>
          </a:prstGeom>
          <a:noFill/>
          <a:ln w="9525">
            <a:solidFill>
              <a:schemeClr val="tx1"/>
            </a:solidFill>
            <a:round/>
            <a:headEnd/>
            <a:tailEnd/>
          </a:ln>
        </p:spPr>
        <p:txBody>
          <a:bodyPr/>
          <a:lstStyle/>
          <a:p>
            <a:endParaRPr lang="hu-HU"/>
          </a:p>
        </p:txBody>
      </p:sp>
      <p:sp>
        <p:nvSpPr>
          <p:cNvPr id="75802" name="Text Box 27"/>
          <p:cNvSpPr txBox="1">
            <a:spLocks noChangeArrowheads="1"/>
          </p:cNvSpPr>
          <p:nvPr/>
        </p:nvSpPr>
        <p:spPr bwMode="auto">
          <a:xfrm>
            <a:off x="5724525" y="5084763"/>
            <a:ext cx="431800" cy="366712"/>
          </a:xfrm>
          <a:prstGeom prst="rect">
            <a:avLst/>
          </a:prstGeom>
          <a:noFill/>
          <a:ln w="9525">
            <a:noFill/>
            <a:miter lim="800000"/>
            <a:headEnd/>
            <a:tailEnd/>
          </a:ln>
        </p:spPr>
        <p:txBody>
          <a:bodyPr>
            <a:spAutoFit/>
          </a:bodyPr>
          <a:lstStyle/>
          <a:p>
            <a:pPr>
              <a:spcBef>
                <a:spcPct val="50000"/>
              </a:spcBef>
            </a:pPr>
            <a:r>
              <a:rPr lang="hu-HU" sz="1800"/>
              <a:t>F</a:t>
            </a:r>
          </a:p>
        </p:txBody>
      </p:sp>
      <p:sp>
        <p:nvSpPr>
          <p:cNvPr id="75803" name="Text Box 28"/>
          <p:cNvSpPr txBox="1">
            <a:spLocks noChangeArrowheads="1"/>
          </p:cNvSpPr>
          <p:nvPr/>
        </p:nvSpPr>
        <p:spPr bwMode="auto">
          <a:xfrm>
            <a:off x="7235825" y="5084763"/>
            <a:ext cx="431800" cy="366712"/>
          </a:xfrm>
          <a:prstGeom prst="rect">
            <a:avLst/>
          </a:prstGeom>
          <a:noFill/>
          <a:ln w="9525">
            <a:noFill/>
            <a:miter lim="800000"/>
            <a:headEnd/>
            <a:tailEnd/>
          </a:ln>
        </p:spPr>
        <p:txBody>
          <a:bodyPr>
            <a:spAutoFit/>
          </a:bodyPr>
          <a:lstStyle/>
          <a:p>
            <a:pPr>
              <a:spcBef>
                <a:spcPct val="50000"/>
              </a:spcBef>
            </a:pPr>
            <a:r>
              <a:rPr lang="hu-HU" sz="1800"/>
              <a:t>F</a:t>
            </a:r>
          </a:p>
        </p:txBody>
      </p:sp>
      <p:sp>
        <p:nvSpPr>
          <p:cNvPr id="75804" name="Line 29"/>
          <p:cNvSpPr>
            <a:spLocks noChangeShapeType="1"/>
          </p:cNvSpPr>
          <p:nvPr/>
        </p:nvSpPr>
        <p:spPr bwMode="auto">
          <a:xfrm flipV="1">
            <a:off x="6443663" y="4581525"/>
            <a:ext cx="0" cy="431800"/>
          </a:xfrm>
          <a:prstGeom prst="line">
            <a:avLst/>
          </a:prstGeom>
          <a:noFill/>
          <a:ln w="9525">
            <a:solidFill>
              <a:schemeClr val="tx1"/>
            </a:solidFill>
            <a:round/>
            <a:headEnd/>
            <a:tailEnd type="triangle" w="med" len="med"/>
          </a:ln>
        </p:spPr>
        <p:txBody>
          <a:bodyPr/>
          <a:lstStyle/>
          <a:p>
            <a:endParaRPr lang="hu-HU"/>
          </a:p>
        </p:txBody>
      </p:sp>
      <p:sp>
        <p:nvSpPr>
          <p:cNvPr id="75805" name="Text Box 30"/>
          <p:cNvSpPr txBox="1">
            <a:spLocks noChangeArrowheads="1"/>
          </p:cNvSpPr>
          <p:nvPr/>
        </p:nvSpPr>
        <p:spPr bwMode="auto">
          <a:xfrm>
            <a:off x="6227763" y="4581525"/>
            <a:ext cx="504825" cy="366713"/>
          </a:xfrm>
          <a:prstGeom prst="rect">
            <a:avLst/>
          </a:prstGeom>
          <a:noFill/>
          <a:ln w="9525">
            <a:noFill/>
            <a:miter lim="800000"/>
            <a:headEnd/>
            <a:tailEnd/>
          </a:ln>
        </p:spPr>
        <p:txBody>
          <a:bodyPr>
            <a:spAutoFit/>
          </a:bodyPr>
          <a:lstStyle/>
          <a:p>
            <a:pPr>
              <a:spcBef>
                <a:spcPct val="50000"/>
              </a:spcBef>
            </a:pPr>
            <a:r>
              <a:rPr lang="hu-HU" sz="1800"/>
              <a:t>T</a:t>
            </a:r>
          </a:p>
        </p:txBody>
      </p:sp>
      <p:sp>
        <p:nvSpPr>
          <p:cNvPr id="75806" name="Line 31"/>
          <p:cNvSpPr>
            <a:spLocks noChangeShapeType="1"/>
          </p:cNvSpPr>
          <p:nvPr/>
        </p:nvSpPr>
        <p:spPr bwMode="auto">
          <a:xfrm>
            <a:off x="5580063" y="4581525"/>
            <a:ext cx="1152525" cy="0"/>
          </a:xfrm>
          <a:prstGeom prst="line">
            <a:avLst/>
          </a:prstGeom>
          <a:noFill/>
          <a:ln w="25400">
            <a:solidFill>
              <a:srgbClr val="FF9933"/>
            </a:solidFill>
            <a:round/>
            <a:headEnd/>
            <a:tailEnd type="triangle" w="med" len="med"/>
          </a:ln>
        </p:spPr>
        <p:txBody>
          <a:bodyPr/>
          <a:lstStyle/>
          <a:p>
            <a:endParaRPr lang="hu-HU"/>
          </a:p>
        </p:txBody>
      </p:sp>
      <p:sp>
        <p:nvSpPr>
          <p:cNvPr id="75807" name="Line 32"/>
          <p:cNvSpPr>
            <a:spLocks noChangeShapeType="1"/>
          </p:cNvSpPr>
          <p:nvPr/>
        </p:nvSpPr>
        <p:spPr bwMode="auto">
          <a:xfrm>
            <a:off x="6732588" y="4581525"/>
            <a:ext cx="1584325" cy="935038"/>
          </a:xfrm>
          <a:prstGeom prst="line">
            <a:avLst/>
          </a:prstGeom>
          <a:noFill/>
          <a:ln w="25400">
            <a:solidFill>
              <a:srgbClr val="FF9933"/>
            </a:solidFill>
            <a:round/>
            <a:headEnd/>
            <a:tailEnd type="triangle" w="med" len="med"/>
          </a:ln>
        </p:spPr>
        <p:txBody>
          <a:bodyPr/>
          <a:lstStyle/>
          <a:p>
            <a:endParaRPr lang="hu-HU"/>
          </a:p>
        </p:txBody>
      </p:sp>
      <p:sp>
        <p:nvSpPr>
          <p:cNvPr id="75808" name="Line 35"/>
          <p:cNvSpPr>
            <a:spLocks noChangeShapeType="1"/>
          </p:cNvSpPr>
          <p:nvPr/>
        </p:nvSpPr>
        <p:spPr bwMode="auto">
          <a:xfrm>
            <a:off x="6300788" y="4437063"/>
            <a:ext cx="431800" cy="576262"/>
          </a:xfrm>
          <a:prstGeom prst="line">
            <a:avLst/>
          </a:prstGeom>
          <a:noFill/>
          <a:ln w="25400">
            <a:solidFill>
              <a:srgbClr val="FF9933"/>
            </a:solidFill>
            <a:round/>
            <a:headEnd/>
            <a:tailEnd type="triangle" w="med" len="med"/>
          </a:ln>
        </p:spPr>
        <p:txBody>
          <a:bodyPr/>
          <a:lstStyle/>
          <a:p>
            <a:endParaRPr lang="hu-HU"/>
          </a:p>
        </p:txBody>
      </p:sp>
      <p:sp>
        <p:nvSpPr>
          <p:cNvPr id="75809" name="Line 36"/>
          <p:cNvSpPr>
            <a:spLocks noChangeShapeType="1"/>
          </p:cNvSpPr>
          <p:nvPr/>
        </p:nvSpPr>
        <p:spPr bwMode="auto">
          <a:xfrm>
            <a:off x="6732588" y="5013325"/>
            <a:ext cx="792162" cy="936625"/>
          </a:xfrm>
          <a:prstGeom prst="line">
            <a:avLst/>
          </a:prstGeom>
          <a:noFill/>
          <a:ln w="25400">
            <a:solidFill>
              <a:srgbClr val="FF9933"/>
            </a:solidFill>
            <a:round/>
            <a:headEnd/>
            <a:tailEnd type="triangle" w="med" len="med"/>
          </a:ln>
        </p:spPr>
        <p:txBody>
          <a:bodyPr/>
          <a:lstStyle/>
          <a:p>
            <a:endParaRPr lang="hu-HU"/>
          </a:p>
        </p:txBody>
      </p:sp>
      <p:sp>
        <p:nvSpPr>
          <p:cNvPr id="75810" name="Line 37"/>
          <p:cNvSpPr>
            <a:spLocks noChangeShapeType="1"/>
          </p:cNvSpPr>
          <p:nvPr/>
        </p:nvSpPr>
        <p:spPr bwMode="auto">
          <a:xfrm flipH="1" flipV="1">
            <a:off x="5580063" y="3933825"/>
            <a:ext cx="1152525" cy="647700"/>
          </a:xfrm>
          <a:prstGeom prst="line">
            <a:avLst/>
          </a:prstGeom>
          <a:noFill/>
          <a:ln w="25400">
            <a:solidFill>
              <a:schemeClr val="tx1"/>
            </a:solidFill>
            <a:prstDash val="dash"/>
            <a:round/>
            <a:headEnd/>
            <a:tailEnd/>
          </a:ln>
        </p:spPr>
        <p:txBody>
          <a:bodyPr/>
          <a:lstStyle/>
          <a:p>
            <a:endParaRPr lang="hu-HU"/>
          </a:p>
        </p:txBody>
      </p:sp>
      <p:sp>
        <p:nvSpPr>
          <p:cNvPr id="75811" name="Line 38"/>
          <p:cNvSpPr>
            <a:spLocks noChangeShapeType="1"/>
          </p:cNvSpPr>
          <p:nvPr/>
        </p:nvSpPr>
        <p:spPr bwMode="auto">
          <a:xfrm flipH="1" flipV="1">
            <a:off x="5795963" y="3789363"/>
            <a:ext cx="576262" cy="719137"/>
          </a:xfrm>
          <a:prstGeom prst="line">
            <a:avLst/>
          </a:prstGeom>
          <a:noFill/>
          <a:ln w="25400">
            <a:solidFill>
              <a:schemeClr val="tx1"/>
            </a:solidFill>
            <a:prstDash val="dash"/>
            <a:round/>
            <a:headEnd/>
            <a:tailEnd/>
          </a:ln>
        </p:spPr>
        <p:txBody>
          <a:bodyPr/>
          <a:lstStyle/>
          <a:p>
            <a:endParaRPr lang="hu-HU"/>
          </a:p>
        </p:txBody>
      </p:sp>
      <p:sp>
        <p:nvSpPr>
          <p:cNvPr id="75812" name="Line 39"/>
          <p:cNvSpPr>
            <a:spLocks noChangeShapeType="1"/>
          </p:cNvSpPr>
          <p:nvPr/>
        </p:nvSpPr>
        <p:spPr bwMode="auto">
          <a:xfrm>
            <a:off x="6156325" y="4292600"/>
            <a:ext cx="0" cy="720725"/>
          </a:xfrm>
          <a:prstGeom prst="line">
            <a:avLst/>
          </a:prstGeom>
          <a:noFill/>
          <a:ln w="38100">
            <a:solidFill>
              <a:srgbClr val="FF0000"/>
            </a:solidFill>
            <a:round/>
            <a:headEnd type="triangle" w="med" len="med"/>
            <a:tailEnd/>
          </a:ln>
        </p:spPr>
        <p:txBody>
          <a:bodyPr/>
          <a:lstStyle/>
          <a:p>
            <a:endParaRPr lang="hu-HU"/>
          </a:p>
        </p:txBody>
      </p:sp>
      <p:sp>
        <p:nvSpPr>
          <p:cNvPr id="75813" name="Text Box 40"/>
          <p:cNvSpPr txBox="1">
            <a:spLocks noChangeArrowheads="1"/>
          </p:cNvSpPr>
          <p:nvPr/>
        </p:nvSpPr>
        <p:spPr bwMode="auto">
          <a:xfrm>
            <a:off x="5795963" y="4221163"/>
            <a:ext cx="433387" cy="366712"/>
          </a:xfrm>
          <a:prstGeom prst="rect">
            <a:avLst/>
          </a:prstGeom>
          <a:noFill/>
          <a:ln w="9525">
            <a:noFill/>
            <a:miter lim="800000"/>
            <a:headEnd/>
            <a:tailEnd/>
          </a:ln>
        </p:spPr>
        <p:txBody>
          <a:bodyPr>
            <a:spAutoFit/>
          </a:bodyPr>
          <a:lstStyle/>
          <a:p>
            <a:pPr>
              <a:spcBef>
                <a:spcPct val="50000"/>
              </a:spcBef>
            </a:pPr>
            <a:r>
              <a:rPr lang="hu-HU" sz="1800">
                <a:solidFill>
                  <a:srgbClr val="FF0000"/>
                </a:solidFill>
              </a:rPr>
              <a:t>K</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76803" name="Rectangle 3"/>
          <p:cNvSpPr>
            <a:spLocks noGrp="1" noChangeArrowheads="1"/>
          </p:cNvSpPr>
          <p:nvPr>
            <p:ph type="body" idx="1"/>
          </p:nvPr>
        </p:nvSpPr>
        <p:spPr/>
        <p:txBody>
          <a:bodyPr/>
          <a:lstStyle/>
          <a:p>
            <a:pPr algn="ctr" eaLnBrk="1" hangingPunct="1">
              <a:buFontTx/>
              <a:buNone/>
            </a:pPr>
            <a:r>
              <a:rPr lang="hu-HU" b="1" i="1" u="sng" smtClean="0">
                <a:solidFill>
                  <a:srgbClr val="FF9933"/>
                </a:solidFill>
                <a:latin typeface="Times New Roman" pitchFamily="18" charset="0"/>
              </a:rPr>
              <a:t>Képszerkesztések (homorú lencse)</a:t>
            </a:r>
          </a:p>
          <a:p>
            <a:pPr algn="ctr" eaLnBrk="1" hangingPunct="1">
              <a:buFontTx/>
              <a:buNone/>
            </a:pPr>
            <a:endParaRPr lang="hu-HU" b="1" i="1" u="sng" smtClean="0">
              <a:solidFill>
                <a:srgbClr val="FF9933"/>
              </a:solidFill>
            </a:endParaRPr>
          </a:p>
          <a:p>
            <a:pPr algn="ctr" eaLnBrk="1" hangingPunct="1">
              <a:buFontTx/>
              <a:buNone/>
            </a:pPr>
            <a:endParaRPr lang="hu-HU" b="1" i="1" u="sng" smtClean="0">
              <a:solidFill>
                <a:srgbClr val="FF9933"/>
              </a:solidFill>
            </a:endParaRPr>
          </a:p>
          <a:p>
            <a:pPr algn="ctr" eaLnBrk="1" hangingPunct="1">
              <a:buFontTx/>
              <a:buNone/>
            </a:pPr>
            <a:endParaRPr lang="hu-HU" b="1" i="1" u="sng" smtClean="0">
              <a:solidFill>
                <a:srgbClr val="FF9933"/>
              </a:solidFill>
            </a:endParaRPr>
          </a:p>
        </p:txBody>
      </p:sp>
      <p:sp>
        <p:nvSpPr>
          <p:cNvPr id="76804" name="Line 4"/>
          <p:cNvSpPr>
            <a:spLocks noChangeShapeType="1"/>
          </p:cNvSpPr>
          <p:nvPr/>
        </p:nvSpPr>
        <p:spPr bwMode="auto">
          <a:xfrm>
            <a:off x="2843213" y="2781300"/>
            <a:ext cx="0" cy="2808288"/>
          </a:xfrm>
          <a:prstGeom prst="line">
            <a:avLst/>
          </a:prstGeom>
          <a:noFill/>
          <a:ln w="9525">
            <a:solidFill>
              <a:schemeClr val="tx1"/>
            </a:solidFill>
            <a:round/>
            <a:headEnd/>
            <a:tailEnd/>
          </a:ln>
        </p:spPr>
        <p:txBody>
          <a:bodyPr/>
          <a:lstStyle/>
          <a:p>
            <a:endParaRPr lang="hu-HU"/>
          </a:p>
        </p:txBody>
      </p:sp>
      <p:sp>
        <p:nvSpPr>
          <p:cNvPr id="76805" name="Line 5"/>
          <p:cNvSpPr>
            <a:spLocks noChangeShapeType="1"/>
          </p:cNvSpPr>
          <p:nvPr/>
        </p:nvSpPr>
        <p:spPr bwMode="auto">
          <a:xfrm flipV="1">
            <a:off x="2843213" y="2636838"/>
            <a:ext cx="144462" cy="144462"/>
          </a:xfrm>
          <a:prstGeom prst="line">
            <a:avLst/>
          </a:prstGeom>
          <a:noFill/>
          <a:ln w="9525">
            <a:solidFill>
              <a:schemeClr val="tx1"/>
            </a:solidFill>
            <a:round/>
            <a:headEnd/>
            <a:tailEnd/>
          </a:ln>
        </p:spPr>
        <p:txBody>
          <a:bodyPr/>
          <a:lstStyle/>
          <a:p>
            <a:endParaRPr lang="hu-HU"/>
          </a:p>
        </p:txBody>
      </p:sp>
      <p:sp>
        <p:nvSpPr>
          <p:cNvPr id="76806" name="Line 6"/>
          <p:cNvSpPr>
            <a:spLocks noChangeShapeType="1"/>
          </p:cNvSpPr>
          <p:nvPr/>
        </p:nvSpPr>
        <p:spPr bwMode="auto">
          <a:xfrm flipV="1">
            <a:off x="2700338" y="5589588"/>
            <a:ext cx="144462" cy="144462"/>
          </a:xfrm>
          <a:prstGeom prst="line">
            <a:avLst/>
          </a:prstGeom>
          <a:noFill/>
          <a:ln w="9525">
            <a:solidFill>
              <a:schemeClr val="tx1"/>
            </a:solidFill>
            <a:round/>
            <a:headEnd/>
            <a:tailEnd/>
          </a:ln>
        </p:spPr>
        <p:txBody>
          <a:bodyPr/>
          <a:lstStyle/>
          <a:p>
            <a:endParaRPr lang="hu-HU"/>
          </a:p>
        </p:txBody>
      </p:sp>
      <p:sp>
        <p:nvSpPr>
          <p:cNvPr id="76807" name="Line 7"/>
          <p:cNvSpPr>
            <a:spLocks noChangeShapeType="1"/>
          </p:cNvSpPr>
          <p:nvPr/>
        </p:nvSpPr>
        <p:spPr bwMode="auto">
          <a:xfrm flipH="1" flipV="1">
            <a:off x="2700338" y="2636838"/>
            <a:ext cx="142875" cy="144462"/>
          </a:xfrm>
          <a:prstGeom prst="line">
            <a:avLst/>
          </a:prstGeom>
          <a:noFill/>
          <a:ln w="9525">
            <a:solidFill>
              <a:schemeClr val="tx1"/>
            </a:solidFill>
            <a:round/>
            <a:headEnd/>
            <a:tailEnd/>
          </a:ln>
        </p:spPr>
        <p:txBody>
          <a:bodyPr/>
          <a:lstStyle/>
          <a:p>
            <a:endParaRPr lang="hu-HU"/>
          </a:p>
        </p:txBody>
      </p:sp>
      <p:sp>
        <p:nvSpPr>
          <p:cNvPr id="76808" name="Line 8"/>
          <p:cNvSpPr>
            <a:spLocks noChangeShapeType="1"/>
          </p:cNvSpPr>
          <p:nvPr/>
        </p:nvSpPr>
        <p:spPr bwMode="auto">
          <a:xfrm flipH="1" flipV="1">
            <a:off x="2843213" y="5589588"/>
            <a:ext cx="142875" cy="144462"/>
          </a:xfrm>
          <a:prstGeom prst="line">
            <a:avLst/>
          </a:prstGeom>
          <a:noFill/>
          <a:ln w="9525">
            <a:solidFill>
              <a:schemeClr val="tx1"/>
            </a:solidFill>
            <a:round/>
            <a:headEnd/>
            <a:tailEnd/>
          </a:ln>
        </p:spPr>
        <p:txBody>
          <a:bodyPr/>
          <a:lstStyle/>
          <a:p>
            <a:endParaRPr lang="hu-HU"/>
          </a:p>
        </p:txBody>
      </p:sp>
      <p:sp>
        <p:nvSpPr>
          <p:cNvPr id="76809" name="Line 9"/>
          <p:cNvSpPr>
            <a:spLocks noChangeShapeType="1"/>
          </p:cNvSpPr>
          <p:nvPr/>
        </p:nvSpPr>
        <p:spPr bwMode="auto">
          <a:xfrm>
            <a:off x="1547813" y="4221163"/>
            <a:ext cx="2808287" cy="0"/>
          </a:xfrm>
          <a:prstGeom prst="line">
            <a:avLst/>
          </a:prstGeom>
          <a:noFill/>
          <a:ln w="9525">
            <a:solidFill>
              <a:schemeClr val="tx1"/>
            </a:solidFill>
            <a:round/>
            <a:headEnd/>
            <a:tailEnd/>
          </a:ln>
        </p:spPr>
        <p:txBody>
          <a:bodyPr/>
          <a:lstStyle/>
          <a:p>
            <a:endParaRPr lang="hu-HU"/>
          </a:p>
        </p:txBody>
      </p:sp>
      <p:sp>
        <p:nvSpPr>
          <p:cNvPr id="76810" name="Line 10"/>
          <p:cNvSpPr>
            <a:spLocks noChangeShapeType="1"/>
          </p:cNvSpPr>
          <p:nvPr/>
        </p:nvSpPr>
        <p:spPr bwMode="auto">
          <a:xfrm>
            <a:off x="1979613" y="4149725"/>
            <a:ext cx="0" cy="215900"/>
          </a:xfrm>
          <a:prstGeom prst="line">
            <a:avLst/>
          </a:prstGeom>
          <a:noFill/>
          <a:ln w="9525">
            <a:solidFill>
              <a:schemeClr val="tx1"/>
            </a:solidFill>
            <a:round/>
            <a:headEnd/>
            <a:tailEnd/>
          </a:ln>
        </p:spPr>
        <p:txBody>
          <a:bodyPr/>
          <a:lstStyle/>
          <a:p>
            <a:endParaRPr lang="hu-HU"/>
          </a:p>
        </p:txBody>
      </p:sp>
      <p:sp>
        <p:nvSpPr>
          <p:cNvPr id="76811" name="Line 11"/>
          <p:cNvSpPr>
            <a:spLocks noChangeShapeType="1"/>
          </p:cNvSpPr>
          <p:nvPr/>
        </p:nvSpPr>
        <p:spPr bwMode="auto">
          <a:xfrm>
            <a:off x="3635375" y="4149725"/>
            <a:ext cx="0" cy="215900"/>
          </a:xfrm>
          <a:prstGeom prst="line">
            <a:avLst/>
          </a:prstGeom>
          <a:noFill/>
          <a:ln w="9525">
            <a:solidFill>
              <a:schemeClr val="tx1"/>
            </a:solidFill>
            <a:round/>
            <a:headEnd/>
            <a:tailEnd/>
          </a:ln>
        </p:spPr>
        <p:txBody>
          <a:bodyPr/>
          <a:lstStyle/>
          <a:p>
            <a:endParaRPr lang="hu-HU"/>
          </a:p>
        </p:txBody>
      </p:sp>
      <p:sp>
        <p:nvSpPr>
          <p:cNvPr id="76812" name="Text Box 12"/>
          <p:cNvSpPr txBox="1">
            <a:spLocks noChangeArrowheads="1"/>
          </p:cNvSpPr>
          <p:nvPr/>
        </p:nvSpPr>
        <p:spPr bwMode="auto">
          <a:xfrm>
            <a:off x="1763713" y="4365625"/>
            <a:ext cx="504825" cy="366713"/>
          </a:xfrm>
          <a:prstGeom prst="rect">
            <a:avLst/>
          </a:prstGeom>
          <a:noFill/>
          <a:ln w="9525">
            <a:noFill/>
            <a:miter lim="800000"/>
            <a:headEnd/>
            <a:tailEnd/>
          </a:ln>
        </p:spPr>
        <p:txBody>
          <a:bodyPr>
            <a:spAutoFit/>
          </a:bodyPr>
          <a:lstStyle/>
          <a:p>
            <a:pPr>
              <a:spcBef>
                <a:spcPct val="50000"/>
              </a:spcBef>
            </a:pPr>
            <a:r>
              <a:rPr lang="hu-HU" sz="1800"/>
              <a:t>F</a:t>
            </a:r>
          </a:p>
        </p:txBody>
      </p:sp>
      <p:sp>
        <p:nvSpPr>
          <p:cNvPr id="76813" name="Text Box 13"/>
          <p:cNvSpPr txBox="1">
            <a:spLocks noChangeArrowheads="1"/>
          </p:cNvSpPr>
          <p:nvPr/>
        </p:nvSpPr>
        <p:spPr bwMode="auto">
          <a:xfrm>
            <a:off x="3419475" y="4365625"/>
            <a:ext cx="504825" cy="366713"/>
          </a:xfrm>
          <a:prstGeom prst="rect">
            <a:avLst/>
          </a:prstGeom>
          <a:noFill/>
          <a:ln w="9525">
            <a:noFill/>
            <a:miter lim="800000"/>
            <a:headEnd/>
            <a:tailEnd/>
          </a:ln>
        </p:spPr>
        <p:txBody>
          <a:bodyPr>
            <a:spAutoFit/>
          </a:bodyPr>
          <a:lstStyle/>
          <a:p>
            <a:pPr>
              <a:spcBef>
                <a:spcPct val="50000"/>
              </a:spcBef>
            </a:pPr>
            <a:r>
              <a:rPr lang="hu-HU" sz="1800"/>
              <a:t>F</a:t>
            </a:r>
          </a:p>
        </p:txBody>
      </p:sp>
      <p:sp>
        <p:nvSpPr>
          <p:cNvPr id="76814" name="Line 14"/>
          <p:cNvSpPr>
            <a:spLocks noChangeShapeType="1"/>
          </p:cNvSpPr>
          <p:nvPr/>
        </p:nvSpPr>
        <p:spPr bwMode="auto">
          <a:xfrm>
            <a:off x="1692275" y="3500438"/>
            <a:ext cx="0" cy="720725"/>
          </a:xfrm>
          <a:prstGeom prst="line">
            <a:avLst/>
          </a:prstGeom>
          <a:noFill/>
          <a:ln w="19050">
            <a:solidFill>
              <a:schemeClr val="tx1"/>
            </a:solidFill>
            <a:round/>
            <a:headEnd type="triangle" w="med" len="med"/>
            <a:tailEnd/>
          </a:ln>
        </p:spPr>
        <p:txBody>
          <a:bodyPr/>
          <a:lstStyle/>
          <a:p>
            <a:endParaRPr lang="hu-HU"/>
          </a:p>
        </p:txBody>
      </p:sp>
      <p:sp>
        <p:nvSpPr>
          <p:cNvPr id="76815" name="Line 15"/>
          <p:cNvSpPr>
            <a:spLocks noChangeShapeType="1"/>
          </p:cNvSpPr>
          <p:nvPr/>
        </p:nvSpPr>
        <p:spPr bwMode="auto">
          <a:xfrm>
            <a:off x="1258888" y="3500438"/>
            <a:ext cx="1584325" cy="0"/>
          </a:xfrm>
          <a:prstGeom prst="line">
            <a:avLst/>
          </a:prstGeom>
          <a:noFill/>
          <a:ln w="25400">
            <a:solidFill>
              <a:srgbClr val="FF9933"/>
            </a:solidFill>
            <a:round/>
            <a:headEnd/>
            <a:tailEnd type="triangle" w="med" len="med"/>
          </a:ln>
        </p:spPr>
        <p:txBody>
          <a:bodyPr/>
          <a:lstStyle/>
          <a:p>
            <a:endParaRPr lang="hu-HU"/>
          </a:p>
        </p:txBody>
      </p:sp>
      <p:sp>
        <p:nvSpPr>
          <p:cNvPr id="76816" name="Line 16"/>
          <p:cNvSpPr>
            <a:spLocks noChangeShapeType="1"/>
          </p:cNvSpPr>
          <p:nvPr/>
        </p:nvSpPr>
        <p:spPr bwMode="auto">
          <a:xfrm flipV="1">
            <a:off x="1979613" y="3500438"/>
            <a:ext cx="863600" cy="720725"/>
          </a:xfrm>
          <a:prstGeom prst="line">
            <a:avLst/>
          </a:prstGeom>
          <a:noFill/>
          <a:ln w="25400">
            <a:solidFill>
              <a:srgbClr val="FF9933"/>
            </a:solidFill>
            <a:prstDash val="dash"/>
            <a:round/>
            <a:headEnd/>
            <a:tailEnd type="triangle" w="med" len="med"/>
          </a:ln>
        </p:spPr>
        <p:txBody>
          <a:bodyPr/>
          <a:lstStyle/>
          <a:p>
            <a:endParaRPr lang="hu-HU"/>
          </a:p>
        </p:txBody>
      </p:sp>
      <p:sp>
        <p:nvSpPr>
          <p:cNvPr id="76817" name="Line 17"/>
          <p:cNvSpPr>
            <a:spLocks noChangeShapeType="1"/>
          </p:cNvSpPr>
          <p:nvPr/>
        </p:nvSpPr>
        <p:spPr bwMode="auto">
          <a:xfrm flipV="1">
            <a:off x="2843213" y="2492375"/>
            <a:ext cx="1223962" cy="1008063"/>
          </a:xfrm>
          <a:prstGeom prst="line">
            <a:avLst/>
          </a:prstGeom>
          <a:noFill/>
          <a:ln w="25400">
            <a:solidFill>
              <a:srgbClr val="FF9933"/>
            </a:solidFill>
            <a:round/>
            <a:headEnd/>
            <a:tailEnd type="triangle" w="med" len="med"/>
          </a:ln>
        </p:spPr>
        <p:txBody>
          <a:bodyPr/>
          <a:lstStyle/>
          <a:p>
            <a:endParaRPr lang="hu-HU"/>
          </a:p>
        </p:txBody>
      </p:sp>
      <p:sp>
        <p:nvSpPr>
          <p:cNvPr id="76818" name="Line 18"/>
          <p:cNvSpPr>
            <a:spLocks noChangeShapeType="1"/>
          </p:cNvSpPr>
          <p:nvPr/>
        </p:nvSpPr>
        <p:spPr bwMode="auto">
          <a:xfrm>
            <a:off x="1403350" y="3357563"/>
            <a:ext cx="1439863" cy="863600"/>
          </a:xfrm>
          <a:prstGeom prst="line">
            <a:avLst/>
          </a:prstGeom>
          <a:noFill/>
          <a:ln w="25400">
            <a:solidFill>
              <a:srgbClr val="FF9933"/>
            </a:solidFill>
            <a:round/>
            <a:headEnd/>
            <a:tailEnd type="triangle" w="med" len="med"/>
          </a:ln>
        </p:spPr>
        <p:txBody>
          <a:bodyPr/>
          <a:lstStyle/>
          <a:p>
            <a:endParaRPr lang="hu-HU"/>
          </a:p>
        </p:txBody>
      </p:sp>
      <p:sp>
        <p:nvSpPr>
          <p:cNvPr id="76819" name="Line 19"/>
          <p:cNvSpPr>
            <a:spLocks noChangeShapeType="1"/>
          </p:cNvSpPr>
          <p:nvPr/>
        </p:nvSpPr>
        <p:spPr bwMode="auto">
          <a:xfrm>
            <a:off x="2843213" y="4221163"/>
            <a:ext cx="1800225" cy="1079500"/>
          </a:xfrm>
          <a:prstGeom prst="line">
            <a:avLst/>
          </a:prstGeom>
          <a:noFill/>
          <a:ln w="25400">
            <a:solidFill>
              <a:srgbClr val="FF9933"/>
            </a:solidFill>
            <a:round/>
            <a:headEnd/>
            <a:tailEnd type="triangle" w="med" len="med"/>
          </a:ln>
        </p:spPr>
        <p:txBody>
          <a:bodyPr/>
          <a:lstStyle/>
          <a:p>
            <a:endParaRPr lang="hu-HU"/>
          </a:p>
        </p:txBody>
      </p:sp>
      <p:sp>
        <p:nvSpPr>
          <p:cNvPr id="76820" name="Line 20"/>
          <p:cNvSpPr>
            <a:spLocks noChangeShapeType="1"/>
          </p:cNvSpPr>
          <p:nvPr/>
        </p:nvSpPr>
        <p:spPr bwMode="auto">
          <a:xfrm>
            <a:off x="2339975" y="3933825"/>
            <a:ext cx="0" cy="287338"/>
          </a:xfrm>
          <a:prstGeom prst="line">
            <a:avLst/>
          </a:prstGeom>
          <a:noFill/>
          <a:ln w="38100">
            <a:solidFill>
              <a:srgbClr val="FF0000"/>
            </a:solidFill>
            <a:round/>
            <a:headEnd type="triangle" w="med" len="med"/>
            <a:tailEnd/>
          </a:ln>
        </p:spPr>
        <p:txBody>
          <a:bodyPr/>
          <a:lstStyle/>
          <a:p>
            <a:endParaRPr lang="hu-HU"/>
          </a:p>
        </p:txBody>
      </p:sp>
      <p:sp>
        <p:nvSpPr>
          <p:cNvPr id="76821" name="Text Box 21"/>
          <p:cNvSpPr txBox="1">
            <a:spLocks noChangeArrowheads="1"/>
          </p:cNvSpPr>
          <p:nvPr/>
        </p:nvSpPr>
        <p:spPr bwMode="auto">
          <a:xfrm>
            <a:off x="1331913" y="3573463"/>
            <a:ext cx="576262" cy="457200"/>
          </a:xfrm>
          <a:prstGeom prst="rect">
            <a:avLst/>
          </a:prstGeom>
          <a:noFill/>
          <a:ln w="9525">
            <a:noFill/>
            <a:miter lim="800000"/>
            <a:headEnd/>
            <a:tailEnd/>
          </a:ln>
        </p:spPr>
        <p:txBody>
          <a:bodyPr>
            <a:spAutoFit/>
          </a:bodyPr>
          <a:lstStyle/>
          <a:p>
            <a:pPr>
              <a:spcBef>
                <a:spcPct val="50000"/>
              </a:spcBef>
            </a:pPr>
            <a:r>
              <a:rPr lang="hu-HU" sz="2400" b="1"/>
              <a:t>T</a:t>
            </a:r>
          </a:p>
        </p:txBody>
      </p:sp>
      <p:sp>
        <p:nvSpPr>
          <p:cNvPr id="76822" name="Text Box 22"/>
          <p:cNvSpPr txBox="1">
            <a:spLocks noChangeArrowheads="1"/>
          </p:cNvSpPr>
          <p:nvPr/>
        </p:nvSpPr>
        <p:spPr bwMode="auto">
          <a:xfrm>
            <a:off x="2411413" y="3860800"/>
            <a:ext cx="865187" cy="457200"/>
          </a:xfrm>
          <a:prstGeom prst="rect">
            <a:avLst/>
          </a:prstGeom>
          <a:noFill/>
          <a:ln w="9525">
            <a:noFill/>
            <a:miter lim="800000"/>
            <a:headEnd/>
            <a:tailEnd/>
          </a:ln>
        </p:spPr>
        <p:txBody>
          <a:bodyPr>
            <a:spAutoFit/>
          </a:bodyPr>
          <a:lstStyle/>
          <a:p>
            <a:pPr>
              <a:spcBef>
                <a:spcPct val="50000"/>
              </a:spcBef>
            </a:pPr>
            <a:r>
              <a:rPr lang="hu-HU" sz="2400" b="1">
                <a:solidFill>
                  <a:srgbClr val="FF0000"/>
                </a:solidFill>
              </a:rPr>
              <a:t>K</a:t>
            </a:r>
          </a:p>
        </p:txBody>
      </p:sp>
      <p:sp>
        <p:nvSpPr>
          <p:cNvPr id="76823" name="Text Box 23"/>
          <p:cNvSpPr txBox="1">
            <a:spLocks noChangeArrowheads="1"/>
          </p:cNvSpPr>
          <p:nvPr/>
        </p:nvSpPr>
        <p:spPr bwMode="auto">
          <a:xfrm>
            <a:off x="4427538" y="2708275"/>
            <a:ext cx="4537075" cy="2443163"/>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A keletkezett kép mindig</a:t>
            </a:r>
            <a:r>
              <a:rPr lang="hu-HU" sz="1800" b="1" i="1">
                <a:solidFill>
                  <a:srgbClr val="FF9933"/>
                </a:solidFill>
                <a:latin typeface="Times New Roman" pitchFamily="18" charset="0"/>
              </a:rPr>
              <a:t>:</a:t>
            </a:r>
          </a:p>
          <a:p>
            <a:pPr>
              <a:spcBef>
                <a:spcPct val="50000"/>
              </a:spcBef>
            </a:pPr>
            <a:r>
              <a:rPr lang="hu-HU" sz="1800" i="1">
                <a:latin typeface="Times New Roman" pitchFamily="18" charset="0"/>
              </a:rPr>
              <a:t>	</a:t>
            </a:r>
            <a:r>
              <a:rPr lang="hu-HU" b="1" i="1">
                <a:solidFill>
                  <a:srgbClr val="FF9933"/>
                </a:solidFill>
                <a:latin typeface="Times New Roman" pitchFamily="18" charset="0"/>
              </a:rPr>
              <a:t>kicsinyített,</a:t>
            </a:r>
          </a:p>
          <a:p>
            <a:pPr>
              <a:spcBef>
                <a:spcPct val="50000"/>
              </a:spcBef>
            </a:pPr>
            <a:r>
              <a:rPr lang="hu-HU" i="1">
                <a:latin typeface="Times New Roman" pitchFamily="18" charset="0"/>
              </a:rPr>
              <a:t>	</a:t>
            </a:r>
            <a:r>
              <a:rPr lang="hu-HU" b="1" i="1">
                <a:solidFill>
                  <a:srgbClr val="FF9933"/>
                </a:solidFill>
                <a:latin typeface="Times New Roman" pitchFamily="18" charset="0"/>
              </a:rPr>
              <a:t>látszólagos,</a:t>
            </a:r>
          </a:p>
          <a:p>
            <a:pPr>
              <a:spcBef>
                <a:spcPct val="50000"/>
              </a:spcBef>
            </a:pPr>
            <a:r>
              <a:rPr lang="hu-HU" i="1">
                <a:latin typeface="Times New Roman" pitchFamily="18" charset="0"/>
              </a:rPr>
              <a:t>	</a:t>
            </a:r>
            <a:r>
              <a:rPr lang="hu-HU" b="1" i="1">
                <a:solidFill>
                  <a:srgbClr val="FF9933"/>
                </a:solidFill>
                <a:latin typeface="Times New Roman" pitchFamily="18" charset="0"/>
              </a:rPr>
              <a:t>egyezőállású</a:t>
            </a:r>
          </a:p>
        </p:txBody>
      </p:sp>
      <p:sp>
        <p:nvSpPr>
          <p:cNvPr id="76824" name="Text Box 24"/>
          <p:cNvSpPr txBox="1">
            <a:spLocks noChangeArrowheads="1"/>
          </p:cNvSpPr>
          <p:nvPr/>
        </p:nvSpPr>
        <p:spPr bwMode="auto">
          <a:xfrm>
            <a:off x="1403350" y="2349500"/>
            <a:ext cx="1439863" cy="519113"/>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lencse</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77827" name="Rectangle 3"/>
          <p:cNvSpPr>
            <a:spLocks noGrp="1" noChangeArrowheads="1"/>
          </p:cNvSpPr>
          <p:nvPr>
            <p:ph type="body" idx="1"/>
          </p:nvPr>
        </p:nvSpPr>
        <p:spPr/>
        <p:txBody>
          <a:bodyPr/>
          <a:lstStyle/>
          <a:p>
            <a:pPr algn="ctr" eaLnBrk="1" hangingPunct="1">
              <a:buFontTx/>
              <a:buNone/>
            </a:pPr>
            <a:r>
              <a:rPr lang="hu-HU" b="1" i="1" smtClean="0">
                <a:solidFill>
                  <a:srgbClr val="FF9900"/>
                </a:solidFill>
                <a:latin typeface="Times New Roman" pitchFamily="18" charset="0"/>
              </a:rPr>
              <a:t>FÉNYVISSZAVERŐDÉS</a:t>
            </a:r>
          </a:p>
          <a:p>
            <a:pPr algn="ctr" eaLnBrk="1" hangingPunct="1">
              <a:buFontTx/>
              <a:buNone/>
            </a:pPr>
            <a:r>
              <a:rPr lang="hu-HU" b="1" i="1" smtClean="0">
                <a:solidFill>
                  <a:srgbClr val="FF9900"/>
                </a:solidFill>
                <a:latin typeface="Times New Roman" pitchFamily="18" charset="0"/>
              </a:rPr>
              <a:t>SÍKTÜKÖRRŐL</a:t>
            </a:r>
          </a:p>
          <a:p>
            <a:pPr algn="ctr" eaLnBrk="1" hangingPunct="1"/>
            <a:endParaRPr lang="hu-HU" smtClean="0">
              <a:latin typeface="Times New Roman" pitchFamily="18" charset="0"/>
            </a:endParaRPr>
          </a:p>
        </p:txBody>
      </p:sp>
      <p:pic>
        <p:nvPicPr>
          <p:cNvPr id="77828" name="Picture 4" descr="fizf0620">
            <a:hlinkClick r:id="rId3"/>
          </p:cNvPr>
          <p:cNvPicPr>
            <a:picLocks noChangeAspect="1" noChangeArrowheads="1"/>
          </p:cNvPicPr>
          <p:nvPr/>
        </p:nvPicPr>
        <p:blipFill>
          <a:blip r:embed="rId4" cstate="print"/>
          <a:srcRect/>
          <a:stretch>
            <a:fillRect/>
          </a:stretch>
        </p:blipFill>
        <p:spPr bwMode="auto">
          <a:xfrm>
            <a:off x="539750" y="2997200"/>
            <a:ext cx="2732088" cy="2187575"/>
          </a:xfrm>
          <a:prstGeom prst="rect">
            <a:avLst/>
          </a:prstGeom>
          <a:noFill/>
          <a:ln w="9525">
            <a:noFill/>
            <a:miter lim="800000"/>
            <a:headEnd/>
            <a:tailEnd/>
          </a:ln>
        </p:spPr>
      </p:pic>
      <p:pic>
        <p:nvPicPr>
          <p:cNvPr id="77829" name="Picture 5" descr="fizf0621">
            <a:hlinkClick r:id="rId5"/>
          </p:cNvPr>
          <p:cNvPicPr>
            <a:picLocks noChangeAspect="1" noChangeArrowheads="1"/>
          </p:cNvPicPr>
          <p:nvPr/>
        </p:nvPicPr>
        <p:blipFill>
          <a:blip r:embed="rId6" cstate="print"/>
          <a:srcRect/>
          <a:stretch>
            <a:fillRect/>
          </a:stretch>
        </p:blipFill>
        <p:spPr bwMode="auto">
          <a:xfrm>
            <a:off x="6227763" y="2997200"/>
            <a:ext cx="2732087" cy="2187575"/>
          </a:xfrm>
          <a:prstGeom prst="rect">
            <a:avLst/>
          </a:prstGeom>
          <a:noFill/>
          <a:ln w="9525">
            <a:noFill/>
            <a:miter lim="800000"/>
            <a:headEnd/>
            <a:tailEnd/>
          </a:ln>
        </p:spPr>
      </p:pic>
      <p:pic>
        <p:nvPicPr>
          <p:cNvPr id="77830" name="Picture 6" descr="fizf0280">
            <a:hlinkClick r:id="rId7"/>
          </p:cNvPr>
          <p:cNvPicPr>
            <a:picLocks noChangeAspect="1" noChangeArrowheads="1"/>
          </p:cNvPicPr>
          <p:nvPr/>
        </p:nvPicPr>
        <p:blipFill>
          <a:blip r:embed="rId8" cstate="print"/>
          <a:srcRect/>
          <a:stretch>
            <a:fillRect/>
          </a:stretch>
        </p:blipFill>
        <p:spPr bwMode="auto">
          <a:xfrm>
            <a:off x="3419475" y="4365625"/>
            <a:ext cx="2732088" cy="2187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78851" name="Rectangle 3"/>
          <p:cNvSpPr>
            <a:spLocks noGrp="1" noChangeArrowheads="1"/>
          </p:cNvSpPr>
          <p:nvPr>
            <p:ph type="body" idx="1"/>
          </p:nvPr>
        </p:nvSpPr>
        <p:spPr/>
        <p:txBody>
          <a:bodyPr/>
          <a:lstStyle/>
          <a:p>
            <a:pPr marL="609600" indent="-609600" eaLnBrk="1" hangingPunct="1">
              <a:buFontTx/>
              <a:buNone/>
            </a:pPr>
            <a:r>
              <a:rPr lang="hu-HU" b="1" i="1" u="sng" smtClean="0">
                <a:solidFill>
                  <a:srgbClr val="FF9933"/>
                </a:solidFill>
                <a:latin typeface="Times New Roman" pitchFamily="18" charset="0"/>
              </a:rPr>
              <a:t>A fényvisszaverődés törvényei:</a:t>
            </a:r>
          </a:p>
          <a:p>
            <a:pPr marL="609600" indent="-609600" eaLnBrk="1" hangingPunct="1">
              <a:buFontTx/>
              <a:buNone/>
            </a:pPr>
            <a:endParaRPr lang="hu-HU" b="1" i="1" smtClean="0">
              <a:solidFill>
                <a:srgbClr val="FF9933"/>
              </a:solidFill>
              <a:latin typeface="Times New Roman" pitchFamily="18" charset="0"/>
            </a:endParaRPr>
          </a:p>
          <a:p>
            <a:pPr marL="609600" indent="-609600" algn="just" eaLnBrk="1" hangingPunct="1">
              <a:buFontTx/>
              <a:buAutoNum type="arabicPeriod"/>
            </a:pPr>
            <a:r>
              <a:rPr lang="hu-HU" b="1" i="1" smtClean="0">
                <a:solidFill>
                  <a:srgbClr val="FF9933"/>
                </a:solidFill>
                <a:latin typeface="Times New Roman" pitchFamily="18" charset="0"/>
              </a:rPr>
              <a:t>A beeső fénysugár, a beesési merőleges és a visszavert fénysugár egy síkban van.</a:t>
            </a:r>
          </a:p>
          <a:p>
            <a:pPr marL="609600" indent="-609600" algn="just" eaLnBrk="1" hangingPunct="1">
              <a:buFontTx/>
              <a:buNone/>
            </a:pPr>
            <a:endParaRPr lang="hu-HU" b="1" i="1" smtClean="0">
              <a:solidFill>
                <a:srgbClr val="FF9933"/>
              </a:solidFill>
              <a:latin typeface="Times New Roman" pitchFamily="18" charset="0"/>
            </a:endParaRPr>
          </a:p>
          <a:p>
            <a:pPr marL="609600" indent="-609600" algn="just" eaLnBrk="1" hangingPunct="1">
              <a:buFontTx/>
              <a:buNone/>
            </a:pPr>
            <a:r>
              <a:rPr lang="hu-HU" b="1" i="1" smtClean="0">
                <a:solidFill>
                  <a:srgbClr val="FF9933"/>
                </a:solidFill>
                <a:latin typeface="Times New Roman" pitchFamily="18" charset="0"/>
              </a:rPr>
              <a:t>2. A beesési szög és a visszaverődési szög egyenlő.</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79875" name="Rectangle 3"/>
          <p:cNvSpPr>
            <a:spLocks noGrp="1" noChangeArrowheads="1"/>
          </p:cNvSpPr>
          <p:nvPr>
            <p:ph type="body" idx="1"/>
          </p:nvPr>
        </p:nvSpPr>
        <p:spPr/>
        <p:txBody>
          <a:bodyPr/>
          <a:lstStyle/>
          <a:p>
            <a:pPr algn="ctr" eaLnBrk="1" hangingPunct="1">
              <a:buFontTx/>
              <a:buNone/>
            </a:pPr>
            <a:r>
              <a:rPr lang="hu-HU" b="1" i="1" u="sng" smtClean="0">
                <a:solidFill>
                  <a:srgbClr val="FF9933"/>
                </a:solidFill>
                <a:latin typeface="Times New Roman" pitchFamily="18" charset="0"/>
              </a:rPr>
              <a:t>Fényvisszaverődés síktükörről:</a:t>
            </a:r>
          </a:p>
        </p:txBody>
      </p:sp>
      <p:sp>
        <p:nvSpPr>
          <p:cNvPr id="79876" name="Line 4"/>
          <p:cNvSpPr>
            <a:spLocks noChangeShapeType="1"/>
          </p:cNvSpPr>
          <p:nvPr/>
        </p:nvSpPr>
        <p:spPr bwMode="auto">
          <a:xfrm>
            <a:off x="1979613" y="4221163"/>
            <a:ext cx="3887787" cy="0"/>
          </a:xfrm>
          <a:prstGeom prst="line">
            <a:avLst/>
          </a:prstGeom>
          <a:noFill/>
          <a:ln w="25400">
            <a:solidFill>
              <a:schemeClr val="tx1"/>
            </a:solidFill>
            <a:round/>
            <a:headEnd/>
            <a:tailEnd/>
          </a:ln>
        </p:spPr>
        <p:txBody>
          <a:bodyPr/>
          <a:lstStyle/>
          <a:p>
            <a:endParaRPr lang="hu-HU"/>
          </a:p>
        </p:txBody>
      </p:sp>
      <p:sp>
        <p:nvSpPr>
          <p:cNvPr id="79877" name="Line 5"/>
          <p:cNvSpPr>
            <a:spLocks noChangeShapeType="1"/>
          </p:cNvSpPr>
          <p:nvPr/>
        </p:nvSpPr>
        <p:spPr bwMode="auto">
          <a:xfrm flipH="1">
            <a:off x="5219700" y="4221163"/>
            <a:ext cx="215900" cy="215900"/>
          </a:xfrm>
          <a:prstGeom prst="line">
            <a:avLst/>
          </a:prstGeom>
          <a:noFill/>
          <a:ln w="9525">
            <a:solidFill>
              <a:schemeClr val="tx1"/>
            </a:solidFill>
            <a:round/>
            <a:headEnd/>
            <a:tailEnd/>
          </a:ln>
        </p:spPr>
        <p:txBody>
          <a:bodyPr/>
          <a:lstStyle/>
          <a:p>
            <a:endParaRPr lang="hu-HU"/>
          </a:p>
        </p:txBody>
      </p:sp>
      <p:sp>
        <p:nvSpPr>
          <p:cNvPr id="79878" name="Line 6"/>
          <p:cNvSpPr>
            <a:spLocks noChangeShapeType="1"/>
          </p:cNvSpPr>
          <p:nvPr/>
        </p:nvSpPr>
        <p:spPr bwMode="auto">
          <a:xfrm flipH="1">
            <a:off x="2124075" y="4221163"/>
            <a:ext cx="215900" cy="287337"/>
          </a:xfrm>
          <a:prstGeom prst="line">
            <a:avLst/>
          </a:prstGeom>
          <a:noFill/>
          <a:ln w="9525">
            <a:solidFill>
              <a:schemeClr val="tx1"/>
            </a:solidFill>
            <a:round/>
            <a:headEnd/>
            <a:tailEnd/>
          </a:ln>
        </p:spPr>
        <p:txBody>
          <a:bodyPr/>
          <a:lstStyle/>
          <a:p>
            <a:endParaRPr lang="hu-HU"/>
          </a:p>
        </p:txBody>
      </p:sp>
      <p:sp>
        <p:nvSpPr>
          <p:cNvPr id="79879" name="Line 7"/>
          <p:cNvSpPr>
            <a:spLocks noChangeShapeType="1"/>
          </p:cNvSpPr>
          <p:nvPr/>
        </p:nvSpPr>
        <p:spPr bwMode="auto">
          <a:xfrm flipH="1">
            <a:off x="2484438" y="4221163"/>
            <a:ext cx="215900" cy="287337"/>
          </a:xfrm>
          <a:prstGeom prst="line">
            <a:avLst/>
          </a:prstGeom>
          <a:noFill/>
          <a:ln w="9525">
            <a:solidFill>
              <a:schemeClr val="tx1"/>
            </a:solidFill>
            <a:round/>
            <a:headEnd/>
            <a:tailEnd/>
          </a:ln>
        </p:spPr>
        <p:txBody>
          <a:bodyPr/>
          <a:lstStyle/>
          <a:p>
            <a:endParaRPr lang="hu-HU"/>
          </a:p>
        </p:txBody>
      </p:sp>
      <p:sp>
        <p:nvSpPr>
          <p:cNvPr id="79880" name="Line 8"/>
          <p:cNvSpPr>
            <a:spLocks noChangeShapeType="1"/>
          </p:cNvSpPr>
          <p:nvPr/>
        </p:nvSpPr>
        <p:spPr bwMode="auto">
          <a:xfrm flipH="1">
            <a:off x="2843213" y="4221163"/>
            <a:ext cx="215900" cy="287337"/>
          </a:xfrm>
          <a:prstGeom prst="line">
            <a:avLst/>
          </a:prstGeom>
          <a:noFill/>
          <a:ln w="9525">
            <a:solidFill>
              <a:schemeClr val="tx1"/>
            </a:solidFill>
            <a:round/>
            <a:headEnd/>
            <a:tailEnd/>
          </a:ln>
        </p:spPr>
        <p:txBody>
          <a:bodyPr/>
          <a:lstStyle/>
          <a:p>
            <a:endParaRPr lang="hu-HU"/>
          </a:p>
        </p:txBody>
      </p:sp>
      <p:sp>
        <p:nvSpPr>
          <p:cNvPr id="79881" name="Line 9"/>
          <p:cNvSpPr>
            <a:spLocks noChangeShapeType="1"/>
          </p:cNvSpPr>
          <p:nvPr/>
        </p:nvSpPr>
        <p:spPr bwMode="auto">
          <a:xfrm flipH="1">
            <a:off x="3132138" y="4221163"/>
            <a:ext cx="215900" cy="287337"/>
          </a:xfrm>
          <a:prstGeom prst="line">
            <a:avLst/>
          </a:prstGeom>
          <a:noFill/>
          <a:ln w="9525">
            <a:solidFill>
              <a:schemeClr val="tx1"/>
            </a:solidFill>
            <a:round/>
            <a:headEnd/>
            <a:tailEnd/>
          </a:ln>
        </p:spPr>
        <p:txBody>
          <a:bodyPr/>
          <a:lstStyle/>
          <a:p>
            <a:endParaRPr lang="hu-HU"/>
          </a:p>
        </p:txBody>
      </p:sp>
      <p:sp>
        <p:nvSpPr>
          <p:cNvPr id="79882" name="Line 10"/>
          <p:cNvSpPr>
            <a:spLocks noChangeShapeType="1"/>
          </p:cNvSpPr>
          <p:nvPr/>
        </p:nvSpPr>
        <p:spPr bwMode="auto">
          <a:xfrm flipH="1">
            <a:off x="3419475" y="4221163"/>
            <a:ext cx="215900" cy="287337"/>
          </a:xfrm>
          <a:prstGeom prst="line">
            <a:avLst/>
          </a:prstGeom>
          <a:noFill/>
          <a:ln w="9525">
            <a:solidFill>
              <a:schemeClr val="tx1"/>
            </a:solidFill>
            <a:round/>
            <a:headEnd/>
            <a:tailEnd/>
          </a:ln>
        </p:spPr>
        <p:txBody>
          <a:bodyPr/>
          <a:lstStyle/>
          <a:p>
            <a:endParaRPr lang="hu-HU"/>
          </a:p>
        </p:txBody>
      </p:sp>
      <p:sp>
        <p:nvSpPr>
          <p:cNvPr id="79883" name="Line 11"/>
          <p:cNvSpPr>
            <a:spLocks noChangeShapeType="1"/>
          </p:cNvSpPr>
          <p:nvPr/>
        </p:nvSpPr>
        <p:spPr bwMode="auto">
          <a:xfrm flipH="1">
            <a:off x="3708400" y="4221163"/>
            <a:ext cx="215900" cy="287337"/>
          </a:xfrm>
          <a:prstGeom prst="line">
            <a:avLst/>
          </a:prstGeom>
          <a:noFill/>
          <a:ln w="9525">
            <a:solidFill>
              <a:schemeClr val="tx1"/>
            </a:solidFill>
            <a:round/>
            <a:headEnd/>
            <a:tailEnd/>
          </a:ln>
        </p:spPr>
        <p:txBody>
          <a:bodyPr/>
          <a:lstStyle/>
          <a:p>
            <a:endParaRPr lang="hu-HU"/>
          </a:p>
        </p:txBody>
      </p:sp>
      <p:sp>
        <p:nvSpPr>
          <p:cNvPr id="79884" name="Line 12"/>
          <p:cNvSpPr>
            <a:spLocks noChangeShapeType="1"/>
          </p:cNvSpPr>
          <p:nvPr/>
        </p:nvSpPr>
        <p:spPr bwMode="auto">
          <a:xfrm flipH="1">
            <a:off x="3995738" y="4221163"/>
            <a:ext cx="215900" cy="287337"/>
          </a:xfrm>
          <a:prstGeom prst="line">
            <a:avLst/>
          </a:prstGeom>
          <a:noFill/>
          <a:ln w="9525">
            <a:solidFill>
              <a:schemeClr val="tx1"/>
            </a:solidFill>
            <a:round/>
            <a:headEnd/>
            <a:tailEnd/>
          </a:ln>
        </p:spPr>
        <p:txBody>
          <a:bodyPr/>
          <a:lstStyle/>
          <a:p>
            <a:endParaRPr lang="hu-HU"/>
          </a:p>
        </p:txBody>
      </p:sp>
      <p:sp>
        <p:nvSpPr>
          <p:cNvPr id="79885" name="Line 13"/>
          <p:cNvSpPr>
            <a:spLocks noChangeShapeType="1"/>
          </p:cNvSpPr>
          <p:nvPr/>
        </p:nvSpPr>
        <p:spPr bwMode="auto">
          <a:xfrm flipH="1">
            <a:off x="4284663" y="4221163"/>
            <a:ext cx="215900" cy="287337"/>
          </a:xfrm>
          <a:prstGeom prst="line">
            <a:avLst/>
          </a:prstGeom>
          <a:noFill/>
          <a:ln w="9525">
            <a:solidFill>
              <a:schemeClr val="tx1"/>
            </a:solidFill>
            <a:round/>
            <a:headEnd/>
            <a:tailEnd/>
          </a:ln>
        </p:spPr>
        <p:txBody>
          <a:bodyPr/>
          <a:lstStyle/>
          <a:p>
            <a:endParaRPr lang="hu-HU"/>
          </a:p>
        </p:txBody>
      </p:sp>
      <p:sp>
        <p:nvSpPr>
          <p:cNvPr id="79886" name="Line 14"/>
          <p:cNvSpPr>
            <a:spLocks noChangeShapeType="1"/>
          </p:cNvSpPr>
          <p:nvPr/>
        </p:nvSpPr>
        <p:spPr bwMode="auto">
          <a:xfrm flipH="1">
            <a:off x="4500563" y="4221163"/>
            <a:ext cx="215900" cy="287337"/>
          </a:xfrm>
          <a:prstGeom prst="line">
            <a:avLst/>
          </a:prstGeom>
          <a:noFill/>
          <a:ln w="9525">
            <a:solidFill>
              <a:schemeClr val="tx1"/>
            </a:solidFill>
            <a:round/>
            <a:headEnd/>
            <a:tailEnd/>
          </a:ln>
        </p:spPr>
        <p:txBody>
          <a:bodyPr/>
          <a:lstStyle/>
          <a:p>
            <a:endParaRPr lang="hu-HU"/>
          </a:p>
        </p:txBody>
      </p:sp>
      <p:sp>
        <p:nvSpPr>
          <p:cNvPr id="79887" name="Line 15"/>
          <p:cNvSpPr>
            <a:spLocks noChangeShapeType="1"/>
          </p:cNvSpPr>
          <p:nvPr/>
        </p:nvSpPr>
        <p:spPr bwMode="auto">
          <a:xfrm flipH="1">
            <a:off x="4787900" y="4221163"/>
            <a:ext cx="215900" cy="287337"/>
          </a:xfrm>
          <a:prstGeom prst="line">
            <a:avLst/>
          </a:prstGeom>
          <a:noFill/>
          <a:ln w="9525">
            <a:solidFill>
              <a:schemeClr val="tx1"/>
            </a:solidFill>
            <a:round/>
            <a:headEnd/>
            <a:tailEnd/>
          </a:ln>
        </p:spPr>
        <p:txBody>
          <a:bodyPr/>
          <a:lstStyle/>
          <a:p>
            <a:endParaRPr lang="hu-HU"/>
          </a:p>
        </p:txBody>
      </p:sp>
      <p:sp>
        <p:nvSpPr>
          <p:cNvPr id="79888" name="Line 16"/>
          <p:cNvSpPr>
            <a:spLocks noChangeShapeType="1"/>
          </p:cNvSpPr>
          <p:nvPr/>
        </p:nvSpPr>
        <p:spPr bwMode="auto">
          <a:xfrm flipH="1">
            <a:off x="5003800" y="4221163"/>
            <a:ext cx="215900" cy="287337"/>
          </a:xfrm>
          <a:prstGeom prst="line">
            <a:avLst/>
          </a:prstGeom>
          <a:noFill/>
          <a:ln w="9525">
            <a:solidFill>
              <a:schemeClr val="tx1"/>
            </a:solidFill>
            <a:round/>
            <a:headEnd/>
            <a:tailEnd/>
          </a:ln>
        </p:spPr>
        <p:txBody>
          <a:bodyPr/>
          <a:lstStyle/>
          <a:p>
            <a:endParaRPr lang="hu-HU"/>
          </a:p>
        </p:txBody>
      </p:sp>
      <p:sp>
        <p:nvSpPr>
          <p:cNvPr id="79889" name="Text Box 17"/>
          <p:cNvSpPr txBox="1">
            <a:spLocks noChangeArrowheads="1"/>
          </p:cNvSpPr>
          <p:nvPr/>
        </p:nvSpPr>
        <p:spPr bwMode="auto">
          <a:xfrm>
            <a:off x="6300788" y="4221163"/>
            <a:ext cx="2160587" cy="519112"/>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síktükör</a:t>
            </a:r>
          </a:p>
        </p:txBody>
      </p:sp>
      <p:sp>
        <p:nvSpPr>
          <p:cNvPr id="79890" name="Line 18"/>
          <p:cNvSpPr>
            <a:spLocks noChangeShapeType="1"/>
          </p:cNvSpPr>
          <p:nvPr/>
        </p:nvSpPr>
        <p:spPr bwMode="auto">
          <a:xfrm>
            <a:off x="4067175" y="2708275"/>
            <a:ext cx="0" cy="1584325"/>
          </a:xfrm>
          <a:prstGeom prst="line">
            <a:avLst/>
          </a:prstGeom>
          <a:noFill/>
          <a:ln w="9525">
            <a:solidFill>
              <a:schemeClr val="tx1"/>
            </a:solidFill>
            <a:prstDash val="dash"/>
            <a:round/>
            <a:headEnd/>
            <a:tailEnd/>
          </a:ln>
        </p:spPr>
        <p:txBody>
          <a:bodyPr/>
          <a:lstStyle/>
          <a:p>
            <a:endParaRPr lang="hu-HU"/>
          </a:p>
        </p:txBody>
      </p:sp>
      <p:sp>
        <p:nvSpPr>
          <p:cNvPr id="79891" name="Line 19"/>
          <p:cNvSpPr>
            <a:spLocks noChangeShapeType="1"/>
          </p:cNvSpPr>
          <p:nvPr/>
        </p:nvSpPr>
        <p:spPr bwMode="auto">
          <a:xfrm>
            <a:off x="2627313" y="2852738"/>
            <a:ext cx="1439862" cy="1368425"/>
          </a:xfrm>
          <a:prstGeom prst="line">
            <a:avLst/>
          </a:prstGeom>
          <a:noFill/>
          <a:ln w="31750">
            <a:solidFill>
              <a:schemeClr val="tx1"/>
            </a:solidFill>
            <a:round/>
            <a:headEnd/>
            <a:tailEnd type="triangle" w="med" len="med"/>
          </a:ln>
        </p:spPr>
        <p:txBody>
          <a:bodyPr/>
          <a:lstStyle/>
          <a:p>
            <a:endParaRPr lang="hu-HU"/>
          </a:p>
        </p:txBody>
      </p:sp>
      <p:sp>
        <p:nvSpPr>
          <p:cNvPr id="79892" name="Text Box 20"/>
          <p:cNvSpPr txBox="1">
            <a:spLocks noChangeArrowheads="1"/>
          </p:cNvSpPr>
          <p:nvPr/>
        </p:nvSpPr>
        <p:spPr bwMode="auto">
          <a:xfrm>
            <a:off x="3563938" y="3357563"/>
            <a:ext cx="504825" cy="519112"/>
          </a:xfrm>
          <a:prstGeom prst="rect">
            <a:avLst/>
          </a:prstGeom>
          <a:noFill/>
          <a:ln w="9525">
            <a:noFill/>
            <a:miter lim="800000"/>
            <a:headEnd/>
            <a:tailEnd/>
          </a:ln>
        </p:spPr>
        <p:txBody>
          <a:bodyPr>
            <a:spAutoFit/>
          </a:bodyPr>
          <a:lstStyle/>
          <a:p>
            <a:pPr>
              <a:spcBef>
                <a:spcPct val="50000"/>
              </a:spcBef>
            </a:pPr>
            <a:r>
              <a:rPr lang="el-GR">
                <a:cs typeface="Arial" charset="0"/>
              </a:rPr>
              <a:t>α</a:t>
            </a:r>
          </a:p>
        </p:txBody>
      </p:sp>
      <p:sp>
        <p:nvSpPr>
          <p:cNvPr id="79893" name="Arc 21"/>
          <p:cNvSpPr>
            <a:spLocks/>
          </p:cNvSpPr>
          <p:nvPr/>
        </p:nvSpPr>
        <p:spPr bwMode="auto">
          <a:xfrm rot="10800000" flipV="1">
            <a:off x="3348038" y="3141663"/>
            <a:ext cx="720725" cy="287337"/>
          </a:xfrm>
          <a:custGeom>
            <a:avLst/>
            <a:gdLst>
              <a:gd name="T0" fmla="*/ 0 w 21600"/>
              <a:gd name="T1" fmla="*/ 0 h 21600"/>
              <a:gd name="T2" fmla="*/ 802418889 w 21600"/>
              <a:gd name="T3" fmla="*/ 50847204 h 21600"/>
              <a:gd name="T4" fmla="*/ 0 w 21600"/>
              <a:gd name="T5" fmla="*/ 5084720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hu-HU"/>
          </a:p>
        </p:txBody>
      </p:sp>
      <p:sp>
        <p:nvSpPr>
          <p:cNvPr id="79894" name="Line 22"/>
          <p:cNvSpPr>
            <a:spLocks noChangeShapeType="1"/>
          </p:cNvSpPr>
          <p:nvPr/>
        </p:nvSpPr>
        <p:spPr bwMode="auto">
          <a:xfrm flipV="1">
            <a:off x="4067175" y="2781300"/>
            <a:ext cx="1439863" cy="1439863"/>
          </a:xfrm>
          <a:prstGeom prst="line">
            <a:avLst/>
          </a:prstGeom>
          <a:noFill/>
          <a:ln w="31750">
            <a:solidFill>
              <a:schemeClr val="tx1"/>
            </a:solidFill>
            <a:round/>
            <a:headEnd/>
            <a:tailEnd type="triangle" w="med" len="med"/>
          </a:ln>
        </p:spPr>
        <p:txBody>
          <a:bodyPr/>
          <a:lstStyle/>
          <a:p>
            <a:endParaRPr lang="hu-HU"/>
          </a:p>
        </p:txBody>
      </p:sp>
      <p:sp>
        <p:nvSpPr>
          <p:cNvPr id="79895" name="Text Box 23"/>
          <p:cNvSpPr txBox="1">
            <a:spLocks noChangeArrowheads="1"/>
          </p:cNvSpPr>
          <p:nvPr/>
        </p:nvSpPr>
        <p:spPr bwMode="auto">
          <a:xfrm>
            <a:off x="4067175" y="3500438"/>
            <a:ext cx="792163" cy="519112"/>
          </a:xfrm>
          <a:prstGeom prst="rect">
            <a:avLst/>
          </a:prstGeom>
          <a:noFill/>
          <a:ln w="9525">
            <a:noFill/>
            <a:miter lim="800000"/>
            <a:headEnd/>
            <a:tailEnd/>
          </a:ln>
        </p:spPr>
        <p:txBody>
          <a:bodyPr>
            <a:spAutoFit/>
          </a:bodyPr>
          <a:lstStyle/>
          <a:p>
            <a:pPr>
              <a:spcBef>
                <a:spcPct val="50000"/>
              </a:spcBef>
            </a:pPr>
            <a:r>
              <a:rPr lang="el-GR">
                <a:cs typeface="Arial" charset="0"/>
              </a:rPr>
              <a:t>β</a:t>
            </a:r>
          </a:p>
        </p:txBody>
      </p:sp>
      <p:sp>
        <p:nvSpPr>
          <p:cNvPr id="79896" name="Arc 24"/>
          <p:cNvSpPr>
            <a:spLocks/>
          </p:cNvSpPr>
          <p:nvPr/>
        </p:nvSpPr>
        <p:spPr bwMode="auto">
          <a:xfrm>
            <a:off x="4140200" y="3357563"/>
            <a:ext cx="576263" cy="287337"/>
          </a:xfrm>
          <a:custGeom>
            <a:avLst/>
            <a:gdLst>
              <a:gd name="T0" fmla="*/ 0 w 21600"/>
              <a:gd name="T1" fmla="*/ 0 h 21600"/>
              <a:gd name="T2" fmla="*/ 410161125 w 21600"/>
              <a:gd name="T3" fmla="*/ 50847204 h 21600"/>
              <a:gd name="T4" fmla="*/ 0 w 21600"/>
              <a:gd name="T5" fmla="*/ 5084720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hu-HU"/>
          </a:p>
        </p:txBody>
      </p:sp>
      <p:sp>
        <p:nvSpPr>
          <p:cNvPr id="79897" name="Text Box 25"/>
          <p:cNvSpPr txBox="1">
            <a:spLocks noChangeArrowheads="1"/>
          </p:cNvSpPr>
          <p:nvPr/>
        </p:nvSpPr>
        <p:spPr bwMode="auto">
          <a:xfrm>
            <a:off x="1116013" y="2708275"/>
            <a:ext cx="1908175" cy="946150"/>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beeső fénysugár</a:t>
            </a:r>
          </a:p>
        </p:txBody>
      </p:sp>
      <p:sp>
        <p:nvSpPr>
          <p:cNvPr id="79898" name="Text Box 26"/>
          <p:cNvSpPr txBox="1">
            <a:spLocks noChangeArrowheads="1"/>
          </p:cNvSpPr>
          <p:nvPr/>
        </p:nvSpPr>
        <p:spPr bwMode="auto">
          <a:xfrm>
            <a:off x="5651500" y="2636838"/>
            <a:ext cx="2017713" cy="946150"/>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visszavert fénysugár</a:t>
            </a:r>
          </a:p>
        </p:txBody>
      </p:sp>
      <p:sp>
        <p:nvSpPr>
          <p:cNvPr id="79899" name="Text Box 27"/>
          <p:cNvSpPr txBox="1">
            <a:spLocks noChangeArrowheads="1"/>
          </p:cNvSpPr>
          <p:nvPr/>
        </p:nvSpPr>
        <p:spPr bwMode="auto">
          <a:xfrm>
            <a:off x="539750" y="5157788"/>
            <a:ext cx="8353425" cy="1160462"/>
          </a:xfrm>
          <a:prstGeom prst="rect">
            <a:avLst/>
          </a:prstGeom>
          <a:noFill/>
          <a:ln w="9525">
            <a:noFill/>
            <a:miter lim="800000"/>
            <a:headEnd/>
            <a:tailEnd/>
          </a:ln>
        </p:spPr>
        <p:txBody>
          <a:bodyPr>
            <a:spAutoFit/>
          </a:bodyPr>
          <a:lstStyle/>
          <a:p>
            <a:pPr>
              <a:spcBef>
                <a:spcPct val="50000"/>
              </a:spcBef>
            </a:pPr>
            <a:r>
              <a:rPr lang="hu-HU">
                <a:cs typeface="Arial" charset="0"/>
              </a:rPr>
              <a:t> </a:t>
            </a:r>
            <a:r>
              <a:rPr lang="el-GR" b="1">
                <a:solidFill>
                  <a:srgbClr val="FF9933"/>
                </a:solidFill>
                <a:latin typeface="Times New Roman" pitchFamily="18" charset="0"/>
                <a:cs typeface="Arial" charset="0"/>
              </a:rPr>
              <a:t>α</a:t>
            </a:r>
            <a:r>
              <a:rPr lang="hu-HU" b="1">
                <a:solidFill>
                  <a:srgbClr val="FF9933"/>
                </a:solidFill>
                <a:latin typeface="Times New Roman" pitchFamily="18" charset="0"/>
                <a:cs typeface="Arial" charset="0"/>
              </a:rPr>
              <a:t>  = beesési szög			</a:t>
            </a:r>
            <a:r>
              <a:rPr lang="el-GR" b="1" i="1">
                <a:solidFill>
                  <a:srgbClr val="FF9933"/>
                </a:solidFill>
                <a:latin typeface="Times New Roman" pitchFamily="18" charset="0"/>
                <a:cs typeface="Arial" charset="0"/>
              </a:rPr>
              <a:t>α</a:t>
            </a:r>
            <a:r>
              <a:rPr lang="hu-HU" b="1" i="1">
                <a:solidFill>
                  <a:srgbClr val="FF9933"/>
                </a:solidFill>
                <a:latin typeface="Times New Roman" pitchFamily="18" charset="0"/>
                <a:cs typeface="Arial" charset="0"/>
              </a:rPr>
              <a:t> = </a:t>
            </a:r>
            <a:r>
              <a:rPr lang="el-GR" b="1" i="1">
                <a:solidFill>
                  <a:srgbClr val="FF9933"/>
                </a:solidFill>
                <a:latin typeface="Times New Roman" pitchFamily="18" charset="0"/>
                <a:cs typeface="Arial" charset="0"/>
              </a:rPr>
              <a:t>β</a:t>
            </a:r>
          </a:p>
          <a:p>
            <a:pPr>
              <a:spcBef>
                <a:spcPct val="50000"/>
              </a:spcBef>
            </a:pPr>
            <a:r>
              <a:rPr lang="hu-HU" b="1">
                <a:solidFill>
                  <a:srgbClr val="FF9933"/>
                </a:solidFill>
                <a:latin typeface="Times New Roman" pitchFamily="18" charset="0"/>
                <a:cs typeface="Arial" charset="0"/>
              </a:rPr>
              <a:t> </a:t>
            </a:r>
            <a:r>
              <a:rPr lang="el-GR" b="1">
                <a:solidFill>
                  <a:srgbClr val="FF9933"/>
                </a:solidFill>
                <a:latin typeface="Times New Roman" pitchFamily="18" charset="0"/>
                <a:cs typeface="Arial" charset="0"/>
              </a:rPr>
              <a:t>β</a:t>
            </a:r>
            <a:r>
              <a:rPr lang="hu-HU" b="1">
                <a:solidFill>
                  <a:srgbClr val="FF9933"/>
                </a:solidFill>
                <a:latin typeface="Times New Roman" pitchFamily="18" charset="0"/>
                <a:cs typeface="Arial" charset="0"/>
              </a:rPr>
              <a:t>  = visszaverődési szög</a:t>
            </a:r>
            <a:endParaRPr lang="el-GR" b="1">
              <a:solidFill>
                <a:srgbClr val="FF9933"/>
              </a:solidFill>
              <a:latin typeface="Times New Roman" pitchFamily="18" charset="0"/>
              <a:cs typeface="Arial" charset="0"/>
            </a:endParaRPr>
          </a:p>
        </p:txBody>
      </p:sp>
      <p:sp>
        <p:nvSpPr>
          <p:cNvPr id="79900" name="Line 28"/>
          <p:cNvSpPr>
            <a:spLocks noChangeShapeType="1"/>
          </p:cNvSpPr>
          <p:nvPr/>
        </p:nvSpPr>
        <p:spPr bwMode="auto">
          <a:xfrm flipH="1">
            <a:off x="5435600" y="4221163"/>
            <a:ext cx="215900" cy="215900"/>
          </a:xfrm>
          <a:prstGeom prst="line">
            <a:avLst/>
          </a:prstGeom>
          <a:noFill/>
          <a:ln w="9525">
            <a:solidFill>
              <a:schemeClr val="tx1"/>
            </a:solidFill>
            <a:round/>
            <a:headEnd/>
            <a:tailEnd/>
          </a:ln>
        </p:spPr>
        <p:txBody>
          <a:bodyPr/>
          <a:lstStyle/>
          <a:p>
            <a:endParaRPr lang="hu-HU"/>
          </a:p>
        </p:txBody>
      </p:sp>
      <p:sp>
        <p:nvSpPr>
          <p:cNvPr id="79901" name="Line 29"/>
          <p:cNvSpPr>
            <a:spLocks noChangeShapeType="1"/>
          </p:cNvSpPr>
          <p:nvPr/>
        </p:nvSpPr>
        <p:spPr bwMode="auto">
          <a:xfrm flipH="1">
            <a:off x="5651500" y="4221163"/>
            <a:ext cx="215900" cy="215900"/>
          </a:xfrm>
          <a:prstGeom prst="line">
            <a:avLst/>
          </a:prstGeom>
          <a:noFill/>
          <a:ln w="9525">
            <a:solidFill>
              <a:schemeClr val="tx1"/>
            </a:solidFill>
            <a:round/>
            <a:headEnd/>
            <a:tailEnd/>
          </a:ln>
        </p:spPr>
        <p:txBody>
          <a:bodyPr/>
          <a:lstStyle/>
          <a:p>
            <a:endParaRPr lang="hu-HU"/>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80899" name="Rectangle 3"/>
          <p:cNvSpPr>
            <a:spLocks noGrp="1" noChangeArrowheads="1"/>
          </p:cNvSpPr>
          <p:nvPr>
            <p:ph type="body" idx="1"/>
          </p:nvPr>
        </p:nvSpPr>
        <p:spPr/>
        <p:txBody>
          <a:bodyPr/>
          <a:lstStyle/>
          <a:p>
            <a:pPr algn="ctr" eaLnBrk="1" hangingPunct="1">
              <a:buFontTx/>
              <a:buNone/>
            </a:pPr>
            <a:r>
              <a:rPr lang="hu-HU" b="1" i="1" smtClean="0">
                <a:solidFill>
                  <a:srgbClr val="FF9900"/>
                </a:solidFill>
                <a:latin typeface="Times New Roman" pitchFamily="18" charset="0"/>
              </a:rPr>
              <a:t>FÉNYVISSZAVERŐDÉS</a:t>
            </a:r>
          </a:p>
          <a:p>
            <a:pPr algn="ctr" eaLnBrk="1" hangingPunct="1">
              <a:buFontTx/>
              <a:buNone/>
            </a:pPr>
            <a:r>
              <a:rPr lang="hu-HU" b="1" i="1" smtClean="0">
                <a:solidFill>
                  <a:srgbClr val="FF9900"/>
                </a:solidFill>
                <a:latin typeface="Times New Roman" pitchFamily="18" charset="0"/>
              </a:rPr>
              <a:t>HOMORÚTÜKÖRRŐL</a:t>
            </a:r>
          </a:p>
          <a:p>
            <a:pPr algn="ctr" eaLnBrk="1" hangingPunct="1"/>
            <a:endParaRPr lang="hu-HU" smtClean="0">
              <a:latin typeface="Times New Roman" pitchFamily="18" charset="0"/>
            </a:endParaRPr>
          </a:p>
        </p:txBody>
      </p:sp>
      <p:pic>
        <p:nvPicPr>
          <p:cNvPr id="80900" name="Picture 4" descr="fizf0607">
            <a:hlinkClick r:id="rId3"/>
          </p:cNvPr>
          <p:cNvPicPr>
            <a:picLocks noChangeAspect="1" noChangeArrowheads="1"/>
          </p:cNvPicPr>
          <p:nvPr/>
        </p:nvPicPr>
        <p:blipFill>
          <a:blip r:embed="rId4" cstate="print"/>
          <a:srcRect/>
          <a:stretch>
            <a:fillRect/>
          </a:stretch>
        </p:blipFill>
        <p:spPr bwMode="auto">
          <a:xfrm>
            <a:off x="323850" y="2997200"/>
            <a:ext cx="2727325" cy="2182813"/>
          </a:xfrm>
          <a:prstGeom prst="rect">
            <a:avLst/>
          </a:prstGeom>
          <a:noFill/>
          <a:ln w="9525">
            <a:noFill/>
            <a:miter lim="800000"/>
            <a:headEnd/>
            <a:tailEnd/>
          </a:ln>
        </p:spPr>
      </p:pic>
      <p:pic>
        <p:nvPicPr>
          <p:cNvPr id="80901" name="Picture 5" descr="fizf0068">
            <a:hlinkClick r:id="rId5"/>
          </p:cNvPr>
          <p:cNvPicPr>
            <a:picLocks noChangeAspect="1" noChangeArrowheads="1"/>
          </p:cNvPicPr>
          <p:nvPr/>
        </p:nvPicPr>
        <p:blipFill>
          <a:blip r:embed="rId6" cstate="print"/>
          <a:srcRect/>
          <a:stretch>
            <a:fillRect/>
          </a:stretch>
        </p:blipFill>
        <p:spPr bwMode="auto">
          <a:xfrm>
            <a:off x="6300788" y="2997200"/>
            <a:ext cx="2727325" cy="2182813"/>
          </a:xfrm>
          <a:prstGeom prst="rect">
            <a:avLst/>
          </a:prstGeom>
          <a:noFill/>
          <a:ln w="9525">
            <a:noFill/>
            <a:miter lim="800000"/>
            <a:headEnd/>
            <a:tailEnd/>
          </a:ln>
        </p:spPr>
      </p:pic>
      <p:pic>
        <p:nvPicPr>
          <p:cNvPr id="80902" name="Picture 6" descr="fizf0396">
            <a:hlinkClick r:id="rId7"/>
          </p:cNvPr>
          <p:cNvPicPr>
            <a:picLocks noChangeAspect="1" noChangeArrowheads="1"/>
          </p:cNvPicPr>
          <p:nvPr/>
        </p:nvPicPr>
        <p:blipFill>
          <a:blip r:embed="rId8" cstate="print"/>
          <a:srcRect/>
          <a:stretch>
            <a:fillRect/>
          </a:stretch>
        </p:blipFill>
        <p:spPr bwMode="auto">
          <a:xfrm>
            <a:off x="3348038" y="4076700"/>
            <a:ext cx="2727325" cy="2182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81923" name="Rectangle 3"/>
          <p:cNvSpPr>
            <a:spLocks noGrp="1" noChangeArrowheads="1"/>
          </p:cNvSpPr>
          <p:nvPr>
            <p:ph type="body" idx="1"/>
          </p:nvPr>
        </p:nvSpPr>
        <p:spPr>
          <a:xfrm>
            <a:off x="179388" y="1557338"/>
            <a:ext cx="8507412" cy="4568825"/>
          </a:xfrm>
        </p:spPr>
        <p:txBody>
          <a:bodyPr/>
          <a:lstStyle/>
          <a:p>
            <a:pPr algn="ctr" eaLnBrk="1" hangingPunct="1">
              <a:buFontTx/>
              <a:buNone/>
            </a:pPr>
            <a:r>
              <a:rPr lang="hu-HU" b="1" i="1" u="sng" smtClean="0">
                <a:solidFill>
                  <a:srgbClr val="FF9933"/>
                </a:solidFill>
                <a:latin typeface="Times New Roman" pitchFamily="18" charset="0"/>
              </a:rPr>
              <a:t>Fényvisszaverődés homorú gömbtükörről</a:t>
            </a:r>
          </a:p>
          <a:p>
            <a:pPr algn="ctr" eaLnBrk="1" hangingPunct="1">
              <a:buFontTx/>
              <a:buNone/>
            </a:pPr>
            <a:endParaRPr lang="hu-HU" b="1" i="1" u="sng" smtClean="0">
              <a:solidFill>
                <a:srgbClr val="FF9933"/>
              </a:solidFill>
              <a:latin typeface="Times New Roman" pitchFamily="18" charset="0"/>
            </a:endParaRPr>
          </a:p>
          <a:p>
            <a:pPr algn="ctr" eaLnBrk="1" hangingPunct="1">
              <a:buFontTx/>
              <a:buNone/>
            </a:pPr>
            <a:endParaRPr lang="hu-HU" b="1" i="1" u="sng" smtClean="0">
              <a:solidFill>
                <a:srgbClr val="FF9933"/>
              </a:solidFill>
              <a:latin typeface="Times New Roman" pitchFamily="18" charset="0"/>
            </a:endParaRPr>
          </a:p>
        </p:txBody>
      </p:sp>
      <p:pic>
        <p:nvPicPr>
          <p:cNvPr id="81924" name="Picture 5" descr="fizf0310">
            <a:hlinkClick r:id="rId3"/>
          </p:cNvPr>
          <p:cNvPicPr>
            <a:picLocks noChangeAspect="1" noChangeArrowheads="1"/>
          </p:cNvPicPr>
          <p:nvPr/>
        </p:nvPicPr>
        <p:blipFill>
          <a:blip r:embed="rId4" cstate="print"/>
          <a:srcRect/>
          <a:stretch>
            <a:fillRect/>
          </a:stretch>
        </p:blipFill>
        <p:spPr bwMode="auto">
          <a:xfrm>
            <a:off x="971550" y="2924175"/>
            <a:ext cx="2281238" cy="1825625"/>
          </a:xfrm>
          <a:prstGeom prst="rect">
            <a:avLst/>
          </a:prstGeom>
          <a:noFill/>
          <a:ln w="9525">
            <a:noFill/>
            <a:miter lim="800000"/>
            <a:headEnd/>
            <a:tailEnd/>
          </a:ln>
        </p:spPr>
      </p:pic>
      <p:pic>
        <p:nvPicPr>
          <p:cNvPr id="81925" name="Picture 7" descr="kfiz0309">
            <a:hlinkClick r:id="rId5"/>
          </p:cNvPr>
          <p:cNvPicPr>
            <a:picLocks noChangeAspect="1" noChangeArrowheads="1"/>
          </p:cNvPicPr>
          <p:nvPr/>
        </p:nvPicPr>
        <p:blipFill>
          <a:blip r:embed="rId6" cstate="print"/>
          <a:srcRect/>
          <a:stretch>
            <a:fillRect/>
          </a:stretch>
        </p:blipFill>
        <p:spPr bwMode="auto">
          <a:xfrm>
            <a:off x="4067175" y="2997200"/>
            <a:ext cx="2270125" cy="1820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MECHANIKA</a:t>
            </a:r>
          </a:p>
        </p:txBody>
      </p:sp>
      <p:sp>
        <p:nvSpPr>
          <p:cNvPr id="16387" name="Rectangle 3"/>
          <p:cNvSpPr>
            <a:spLocks noGrp="1" noChangeArrowheads="1"/>
          </p:cNvSpPr>
          <p:nvPr>
            <p:ph type="body" idx="1"/>
          </p:nvPr>
        </p:nvSpPr>
        <p:spPr>
          <a:xfrm>
            <a:off x="395288" y="1268413"/>
            <a:ext cx="8229600" cy="4525962"/>
          </a:xfrm>
        </p:spPr>
        <p:txBody>
          <a:bodyPr/>
          <a:lstStyle/>
          <a:p>
            <a:pPr eaLnBrk="1" hangingPunct="1">
              <a:buFontTx/>
              <a:buNone/>
            </a:pPr>
            <a:r>
              <a:rPr lang="hu-HU" b="1" i="1" smtClean="0">
                <a:solidFill>
                  <a:srgbClr val="FF9900"/>
                </a:solidFill>
                <a:latin typeface="Times New Roman" pitchFamily="18" charset="0"/>
              </a:rPr>
              <a:t>FOLYADÉKOK, GÁZOK SZTATIKÁJA</a:t>
            </a:r>
          </a:p>
          <a:p>
            <a:pPr eaLnBrk="1" hangingPunct="1">
              <a:buFontTx/>
              <a:buNone/>
            </a:pPr>
            <a:r>
              <a:rPr lang="hu-HU" b="1" i="1" u="sng" smtClean="0">
                <a:solidFill>
                  <a:srgbClr val="FF9900"/>
                </a:solidFill>
                <a:latin typeface="Times New Roman" pitchFamily="18" charset="0"/>
              </a:rPr>
              <a:t>Folyadékok:</a:t>
            </a:r>
          </a:p>
          <a:p>
            <a:pPr algn="just" eaLnBrk="1" hangingPunct="1">
              <a:buFontTx/>
              <a:buNone/>
            </a:pPr>
            <a:r>
              <a:rPr lang="hu-HU" b="1" i="1" smtClean="0">
                <a:solidFill>
                  <a:srgbClr val="FF9933"/>
                </a:solidFill>
                <a:latin typeface="Times New Roman" pitchFamily="18" charset="0"/>
              </a:rPr>
              <a:t>állandó térf., nem állandó alak, a részecskék „gördülhetnek” egymáson = folyik,</a:t>
            </a:r>
          </a:p>
          <a:p>
            <a:pPr algn="just" eaLnBrk="1" hangingPunct="1">
              <a:buFontTx/>
              <a:buNone/>
            </a:pPr>
            <a:r>
              <a:rPr lang="hu-HU" b="1" i="1" smtClean="0">
                <a:solidFill>
                  <a:srgbClr val="FF9933"/>
                </a:solidFill>
                <a:latin typeface="Times New Roman" pitchFamily="18" charset="0"/>
              </a:rPr>
              <a:t>nyugvó folyadékban nincsenek érintőleges (nyíró) feszültségek,</a:t>
            </a:r>
          </a:p>
          <a:p>
            <a:pPr eaLnBrk="1" hangingPunct="1">
              <a:buFontTx/>
              <a:buNone/>
            </a:pPr>
            <a:r>
              <a:rPr lang="hu-HU" b="1" i="1" smtClean="0">
                <a:solidFill>
                  <a:srgbClr val="FF9933"/>
                </a:solidFill>
                <a:latin typeface="Times New Roman" pitchFamily="18" charset="0"/>
              </a:rPr>
              <a:t>inkompresszibilis =összenyomhatatlan</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82947" name="Rectangle 3"/>
          <p:cNvSpPr>
            <a:spLocks noGrp="1" noChangeArrowheads="1"/>
          </p:cNvSpPr>
          <p:nvPr>
            <p:ph type="body" idx="1"/>
          </p:nvPr>
        </p:nvSpPr>
        <p:spPr/>
        <p:txBody>
          <a:bodyPr/>
          <a:lstStyle/>
          <a:p>
            <a:pPr algn="ctr" eaLnBrk="1" hangingPunct="1">
              <a:buFontTx/>
              <a:buNone/>
            </a:pPr>
            <a:r>
              <a:rPr lang="hu-HU" b="1" i="1" smtClean="0">
                <a:solidFill>
                  <a:srgbClr val="FF9900"/>
                </a:solidFill>
                <a:latin typeface="Times New Roman" pitchFamily="18" charset="0"/>
              </a:rPr>
              <a:t>FÉNYVISSZAVERŐDÉS</a:t>
            </a:r>
          </a:p>
          <a:p>
            <a:pPr algn="ctr" eaLnBrk="1" hangingPunct="1">
              <a:buFontTx/>
              <a:buNone/>
            </a:pPr>
            <a:r>
              <a:rPr lang="hu-HU" b="1" i="1" smtClean="0">
                <a:solidFill>
                  <a:srgbClr val="FF9900"/>
                </a:solidFill>
                <a:latin typeface="Times New Roman" pitchFamily="18" charset="0"/>
              </a:rPr>
              <a:t>DOMBORÚTÜKÖRRŐL</a:t>
            </a:r>
          </a:p>
          <a:p>
            <a:pPr algn="ctr" eaLnBrk="1" hangingPunct="1"/>
            <a:endParaRPr lang="hu-HU" smtClean="0">
              <a:latin typeface="Times New Roman" pitchFamily="18" charset="0"/>
            </a:endParaRPr>
          </a:p>
        </p:txBody>
      </p:sp>
      <p:pic>
        <p:nvPicPr>
          <p:cNvPr id="82948" name="Picture 4" descr="fizf0610">
            <a:hlinkClick r:id="rId3"/>
          </p:cNvPr>
          <p:cNvPicPr>
            <a:picLocks noChangeAspect="1" noChangeArrowheads="1"/>
          </p:cNvPicPr>
          <p:nvPr/>
        </p:nvPicPr>
        <p:blipFill>
          <a:blip r:embed="rId4" cstate="print"/>
          <a:srcRect/>
          <a:stretch>
            <a:fillRect/>
          </a:stretch>
        </p:blipFill>
        <p:spPr bwMode="auto">
          <a:xfrm>
            <a:off x="323850" y="2708275"/>
            <a:ext cx="2732088" cy="2187575"/>
          </a:xfrm>
          <a:prstGeom prst="rect">
            <a:avLst/>
          </a:prstGeom>
          <a:noFill/>
          <a:ln w="9525">
            <a:noFill/>
            <a:miter lim="800000"/>
            <a:headEnd/>
            <a:tailEnd/>
          </a:ln>
        </p:spPr>
      </p:pic>
      <p:pic>
        <p:nvPicPr>
          <p:cNvPr id="82949" name="Picture 5" descr="image71182">
            <a:hlinkClick r:id="rId5"/>
          </p:cNvPr>
          <p:cNvPicPr>
            <a:picLocks noChangeAspect="1" noChangeArrowheads="1"/>
          </p:cNvPicPr>
          <p:nvPr/>
        </p:nvPicPr>
        <p:blipFill>
          <a:blip r:embed="rId6" cstate="print"/>
          <a:srcRect/>
          <a:stretch>
            <a:fillRect/>
          </a:stretch>
        </p:blipFill>
        <p:spPr bwMode="auto">
          <a:xfrm>
            <a:off x="5508625" y="2708275"/>
            <a:ext cx="3386138" cy="2189163"/>
          </a:xfrm>
          <a:prstGeom prst="rect">
            <a:avLst/>
          </a:prstGeom>
          <a:noFill/>
          <a:ln w="9525">
            <a:noFill/>
            <a:miter lim="800000"/>
            <a:headEnd/>
            <a:tailEnd/>
          </a:ln>
        </p:spPr>
      </p:pic>
      <p:pic>
        <p:nvPicPr>
          <p:cNvPr id="82950" name="Picture 6" descr="feny008">
            <a:hlinkClick r:id="rId7"/>
          </p:cNvPr>
          <p:cNvPicPr>
            <a:picLocks noChangeAspect="1" noChangeArrowheads="1"/>
          </p:cNvPicPr>
          <p:nvPr/>
        </p:nvPicPr>
        <p:blipFill>
          <a:blip r:embed="rId8" cstate="print"/>
          <a:srcRect/>
          <a:stretch>
            <a:fillRect/>
          </a:stretch>
        </p:blipFill>
        <p:spPr bwMode="auto">
          <a:xfrm>
            <a:off x="2916238" y="4667250"/>
            <a:ext cx="3275012" cy="219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83971" name="Rectangle 3"/>
          <p:cNvSpPr>
            <a:spLocks noGrp="1" noChangeArrowheads="1"/>
          </p:cNvSpPr>
          <p:nvPr>
            <p:ph type="body" idx="1"/>
          </p:nvPr>
        </p:nvSpPr>
        <p:spPr/>
        <p:txBody>
          <a:bodyPr/>
          <a:lstStyle/>
          <a:p>
            <a:pPr algn="ctr" eaLnBrk="1" hangingPunct="1">
              <a:buFontTx/>
              <a:buNone/>
            </a:pPr>
            <a:r>
              <a:rPr lang="hu-HU" b="1" i="1" smtClean="0">
                <a:solidFill>
                  <a:srgbClr val="FF9900"/>
                </a:solidFill>
                <a:latin typeface="Times New Roman" pitchFamily="18" charset="0"/>
              </a:rPr>
              <a:t>FÉNYJELENSÉGEK A TERMÉSZETBEN</a:t>
            </a:r>
          </a:p>
        </p:txBody>
      </p:sp>
      <p:pic>
        <p:nvPicPr>
          <p:cNvPr id="83972" name="Picture 4" descr="06">
            <a:hlinkClick r:id="rId3"/>
          </p:cNvPr>
          <p:cNvPicPr preferRelativeResize="0">
            <a:picLocks noChangeArrowheads="1"/>
          </p:cNvPicPr>
          <p:nvPr/>
        </p:nvPicPr>
        <p:blipFill>
          <a:blip r:embed="rId4" cstate="print"/>
          <a:srcRect/>
          <a:stretch>
            <a:fillRect/>
          </a:stretch>
        </p:blipFill>
        <p:spPr bwMode="auto">
          <a:xfrm>
            <a:off x="468313" y="2276475"/>
            <a:ext cx="1943100" cy="2547938"/>
          </a:xfrm>
          <a:prstGeom prst="rect">
            <a:avLst/>
          </a:prstGeom>
          <a:noFill/>
          <a:ln w="9525">
            <a:noFill/>
            <a:miter lim="800000"/>
            <a:headEnd/>
            <a:tailEnd/>
          </a:ln>
        </p:spPr>
      </p:pic>
      <p:pic>
        <p:nvPicPr>
          <p:cNvPr id="83973" name="Picture 5" descr="delibab">
            <a:hlinkClick r:id="rId5"/>
          </p:cNvPr>
          <p:cNvPicPr>
            <a:picLocks noChangeAspect="1" noChangeArrowheads="1"/>
          </p:cNvPicPr>
          <p:nvPr/>
        </p:nvPicPr>
        <p:blipFill>
          <a:blip r:embed="rId6" cstate="print"/>
          <a:srcRect/>
          <a:stretch>
            <a:fillRect/>
          </a:stretch>
        </p:blipFill>
        <p:spPr bwMode="auto">
          <a:xfrm>
            <a:off x="468313" y="4678363"/>
            <a:ext cx="3271837" cy="2179637"/>
          </a:xfrm>
          <a:prstGeom prst="rect">
            <a:avLst/>
          </a:prstGeom>
          <a:noFill/>
          <a:ln w="9525">
            <a:noFill/>
            <a:miter lim="800000"/>
            <a:headEnd/>
            <a:tailEnd/>
          </a:ln>
        </p:spPr>
      </p:pic>
      <p:pic>
        <p:nvPicPr>
          <p:cNvPr id="83974" name="Picture 6" descr="13szivarvany">
            <a:hlinkClick r:id="rId7"/>
          </p:cNvPr>
          <p:cNvPicPr>
            <a:picLocks noChangeAspect="1" noChangeArrowheads="1"/>
          </p:cNvPicPr>
          <p:nvPr/>
        </p:nvPicPr>
        <p:blipFill>
          <a:blip r:embed="rId8" cstate="print"/>
          <a:srcRect/>
          <a:stretch>
            <a:fillRect/>
          </a:stretch>
        </p:blipFill>
        <p:spPr bwMode="auto">
          <a:xfrm>
            <a:off x="2987675" y="2565400"/>
            <a:ext cx="2900363" cy="2189163"/>
          </a:xfrm>
          <a:prstGeom prst="rect">
            <a:avLst/>
          </a:prstGeom>
          <a:noFill/>
          <a:ln w="9525">
            <a:noFill/>
            <a:miter lim="800000"/>
            <a:headEnd/>
            <a:tailEnd/>
          </a:ln>
        </p:spPr>
      </p:pic>
      <p:pic>
        <p:nvPicPr>
          <p:cNvPr id="83975" name="Picture 8" descr="Nagyított kép (856 x 684)">
            <a:hlinkClick r:id="rId9"/>
          </p:cNvPr>
          <p:cNvPicPr>
            <a:picLocks noChangeAspect="1" noChangeArrowheads="1"/>
          </p:cNvPicPr>
          <p:nvPr/>
        </p:nvPicPr>
        <p:blipFill>
          <a:blip r:embed="rId10" cstate="print"/>
          <a:srcRect/>
          <a:stretch>
            <a:fillRect/>
          </a:stretch>
        </p:blipFill>
        <p:spPr bwMode="auto">
          <a:xfrm>
            <a:off x="6156325" y="2276475"/>
            <a:ext cx="2717800" cy="2171700"/>
          </a:xfrm>
          <a:prstGeom prst="rect">
            <a:avLst/>
          </a:prstGeom>
          <a:noFill/>
          <a:ln w="9525">
            <a:noFill/>
            <a:miter lim="800000"/>
            <a:headEnd/>
            <a:tailEnd/>
          </a:ln>
        </p:spPr>
      </p:pic>
      <p:pic>
        <p:nvPicPr>
          <p:cNvPr id="83976" name="Picture 10" descr="Nagyított kép (856 x 684)">
            <a:hlinkClick r:id="rId11"/>
          </p:cNvPr>
          <p:cNvPicPr>
            <a:picLocks noChangeAspect="1" noChangeArrowheads="1"/>
          </p:cNvPicPr>
          <p:nvPr/>
        </p:nvPicPr>
        <p:blipFill>
          <a:blip r:embed="rId12" cstate="print"/>
          <a:srcRect/>
          <a:stretch>
            <a:fillRect/>
          </a:stretch>
        </p:blipFill>
        <p:spPr bwMode="auto">
          <a:xfrm>
            <a:off x="6156325" y="4581525"/>
            <a:ext cx="2670175"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ATOMFIZIKA</a:t>
            </a:r>
          </a:p>
        </p:txBody>
      </p:sp>
      <p:sp>
        <p:nvSpPr>
          <p:cNvPr id="84995" name="Rectangle 3"/>
          <p:cNvSpPr>
            <a:spLocks noGrp="1" noChangeArrowheads="1"/>
          </p:cNvSpPr>
          <p:nvPr>
            <p:ph type="body" idx="1"/>
          </p:nvPr>
        </p:nvSpPr>
        <p:spPr/>
        <p:txBody>
          <a:bodyPr/>
          <a:lstStyle/>
          <a:p>
            <a:pPr algn="ctr" eaLnBrk="1" hangingPunct="1">
              <a:buFontTx/>
              <a:buNone/>
            </a:pPr>
            <a:r>
              <a:rPr lang="hu-HU" b="1" i="1" smtClean="0">
                <a:solidFill>
                  <a:srgbClr val="FF9900"/>
                </a:solidFill>
                <a:latin typeface="Times New Roman" pitchFamily="18" charset="0"/>
              </a:rPr>
              <a:t>RADIOAKTIVITÁS</a:t>
            </a:r>
          </a:p>
          <a:p>
            <a:pPr algn="ctr" eaLnBrk="1" hangingPunct="1">
              <a:buFontTx/>
              <a:buNone/>
            </a:pPr>
            <a:r>
              <a:rPr lang="hu-HU" b="1" i="1" smtClean="0">
                <a:solidFill>
                  <a:srgbClr val="FF9900"/>
                </a:solidFill>
                <a:latin typeface="Times New Roman" pitchFamily="18" charset="0"/>
              </a:rPr>
              <a:t>Antoine Henri Bequerel  </a:t>
            </a:r>
          </a:p>
          <a:p>
            <a:pPr algn="ctr" eaLnBrk="1" hangingPunct="1">
              <a:buFontTx/>
              <a:buNone/>
            </a:pPr>
            <a:r>
              <a:rPr lang="hu-HU" b="1" i="1" smtClean="0">
                <a:solidFill>
                  <a:srgbClr val="FF9900"/>
                </a:solidFill>
                <a:latin typeface="Times New Roman" pitchFamily="18" charset="0"/>
              </a:rPr>
              <a:t>(1852-1908)</a:t>
            </a:r>
          </a:p>
          <a:p>
            <a:pPr algn="ctr" eaLnBrk="1" hangingPunct="1">
              <a:buFontTx/>
              <a:buNone/>
            </a:pPr>
            <a:endParaRPr lang="hu-HU" b="1" i="1" smtClean="0">
              <a:solidFill>
                <a:srgbClr val="FF9900"/>
              </a:solidFill>
              <a:latin typeface="Times New Roman" pitchFamily="18" charset="0"/>
            </a:endParaRPr>
          </a:p>
          <a:p>
            <a:pPr algn="ctr" eaLnBrk="1" hangingPunct="1">
              <a:buFontTx/>
              <a:buNone/>
            </a:pPr>
            <a:r>
              <a:rPr lang="hu-HU" b="1" i="1" smtClean="0">
                <a:solidFill>
                  <a:srgbClr val="FF9900"/>
                </a:solidFill>
                <a:latin typeface="Times New Roman" pitchFamily="18" charset="0"/>
              </a:rPr>
              <a:t>1896-ban felfedezte, hogy az uránvegyületek láthatatlan sugárzást bocsátanak ki külső behatás nélkül. Ez a radioaktív sugárzás.</a:t>
            </a:r>
          </a:p>
          <a:p>
            <a:pPr algn="ctr" eaLnBrk="1" hangingPunct="1"/>
            <a:endParaRPr lang="hu-HU" smtClean="0">
              <a:latin typeface="Times New Roman" pitchFamily="18" charset="0"/>
            </a:endParaRPr>
          </a:p>
        </p:txBody>
      </p:sp>
      <p:pic>
        <p:nvPicPr>
          <p:cNvPr id="84996" name="Picture 4" descr="Becqprt">
            <a:hlinkClick r:id="rId3"/>
          </p:cNvPr>
          <p:cNvPicPr>
            <a:picLocks noChangeAspect="1" noChangeArrowheads="1"/>
          </p:cNvPicPr>
          <p:nvPr/>
        </p:nvPicPr>
        <p:blipFill>
          <a:blip r:embed="rId4" cstate="print"/>
          <a:srcRect/>
          <a:stretch>
            <a:fillRect/>
          </a:stretch>
        </p:blipFill>
        <p:spPr bwMode="auto">
          <a:xfrm>
            <a:off x="395288" y="1557338"/>
            <a:ext cx="1695450" cy="2187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ATOMFIZIKA</a:t>
            </a:r>
          </a:p>
        </p:txBody>
      </p:sp>
      <p:sp>
        <p:nvSpPr>
          <p:cNvPr id="86019" name="Rectangle 3"/>
          <p:cNvSpPr>
            <a:spLocks noGrp="1" noChangeArrowheads="1"/>
          </p:cNvSpPr>
          <p:nvPr>
            <p:ph type="body" idx="1"/>
          </p:nvPr>
        </p:nvSpPr>
        <p:spPr/>
        <p:txBody>
          <a:bodyPr/>
          <a:lstStyle/>
          <a:p>
            <a:pPr algn="ctr" eaLnBrk="1" hangingPunct="1">
              <a:lnSpc>
                <a:spcPct val="90000"/>
              </a:lnSpc>
              <a:buFontTx/>
              <a:buNone/>
            </a:pPr>
            <a:r>
              <a:rPr lang="hu-HU" b="1" i="1" smtClean="0">
                <a:solidFill>
                  <a:srgbClr val="FF9900"/>
                </a:solidFill>
                <a:latin typeface="Times New Roman" pitchFamily="18" charset="0"/>
              </a:rPr>
              <a:t>RADIOAKTIVITÁS</a:t>
            </a:r>
          </a:p>
          <a:p>
            <a:pPr eaLnBrk="1" hangingPunct="1">
              <a:lnSpc>
                <a:spcPct val="90000"/>
              </a:lnSpc>
              <a:buFontTx/>
              <a:buNone/>
            </a:pPr>
            <a:r>
              <a:rPr lang="hu-HU" sz="2800" b="1" i="1" smtClean="0">
                <a:solidFill>
                  <a:srgbClr val="FF9900"/>
                </a:solidFill>
                <a:latin typeface="Times New Roman" pitchFamily="18" charset="0"/>
              </a:rPr>
              <a:t>Marie Curie			         Piere Curie</a:t>
            </a:r>
          </a:p>
          <a:p>
            <a:pPr eaLnBrk="1" hangingPunct="1">
              <a:lnSpc>
                <a:spcPct val="90000"/>
              </a:lnSpc>
              <a:buFontTx/>
              <a:buNone/>
            </a:pPr>
            <a:r>
              <a:rPr lang="hu-HU" sz="2800" b="1" i="1" smtClean="0">
                <a:solidFill>
                  <a:srgbClr val="FF9900"/>
                </a:solidFill>
                <a:latin typeface="Times New Roman" pitchFamily="18" charset="0"/>
              </a:rPr>
              <a:t>(1867-1934)			         (1859-1906)</a:t>
            </a:r>
          </a:p>
          <a:p>
            <a:pPr eaLnBrk="1" hangingPunct="1">
              <a:lnSpc>
                <a:spcPct val="90000"/>
              </a:lnSpc>
            </a:pPr>
            <a:endParaRPr lang="hu-HU" sz="2400" smtClean="0">
              <a:latin typeface="Times New Roman" pitchFamily="18" charset="0"/>
            </a:endParaRPr>
          </a:p>
          <a:p>
            <a:pPr eaLnBrk="1" hangingPunct="1">
              <a:lnSpc>
                <a:spcPct val="90000"/>
              </a:lnSpc>
            </a:pPr>
            <a:endParaRPr lang="hu-HU" sz="2400" smtClean="0"/>
          </a:p>
          <a:p>
            <a:pPr eaLnBrk="1" hangingPunct="1">
              <a:lnSpc>
                <a:spcPct val="90000"/>
              </a:lnSpc>
            </a:pPr>
            <a:endParaRPr lang="hu-HU" sz="2400" smtClean="0"/>
          </a:p>
          <a:p>
            <a:pPr algn="ctr" eaLnBrk="1" hangingPunct="1">
              <a:lnSpc>
                <a:spcPct val="90000"/>
              </a:lnSpc>
              <a:buFontTx/>
              <a:buNone/>
            </a:pPr>
            <a:r>
              <a:rPr lang="hu-HU" sz="2800" b="1" i="1" smtClean="0">
                <a:solidFill>
                  <a:srgbClr val="FF9900"/>
                </a:solidFill>
                <a:latin typeface="Times New Roman" pitchFamily="18" charset="0"/>
              </a:rPr>
              <a:t>A francia fizikus házaspárnak 1898-ban sikerült radioaktív elemeket kémiailag elválasztani más elemektől. Így fedezték fel a </a:t>
            </a:r>
            <a:r>
              <a:rPr lang="hu-HU" sz="2800" b="1" i="1" u="sng" smtClean="0">
                <a:solidFill>
                  <a:srgbClr val="FF9900"/>
                </a:solidFill>
                <a:latin typeface="Times New Roman" pitchFamily="18" charset="0"/>
              </a:rPr>
              <a:t>rádiumot </a:t>
            </a:r>
            <a:r>
              <a:rPr lang="hu-HU" sz="2800" b="1" i="1" smtClean="0">
                <a:solidFill>
                  <a:srgbClr val="FF9900"/>
                </a:solidFill>
                <a:latin typeface="Times New Roman" pitchFamily="18" charset="0"/>
              </a:rPr>
              <a:t>és a </a:t>
            </a:r>
            <a:r>
              <a:rPr lang="hu-HU" sz="2800" b="1" i="1" u="sng" smtClean="0">
                <a:solidFill>
                  <a:srgbClr val="FF9900"/>
                </a:solidFill>
                <a:latin typeface="Times New Roman" pitchFamily="18" charset="0"/>
              </a:rPr>
              <a:t>polóniumot</a:t>
            </a:r>
            <a:r>
              <a:rPr lang="hu-HU" sz="2800" b="1" i="1" smtClean="0">
                <a:solidFill>
                  <a:srgbClr val="FF9900"/>
                </a:solidFill>
                <a:latin typeface="Times New Roman" pitchFamily="18" charset="0"/>
              </a:rPr>
              <a:t>.</a:t>
            </a:r>
          </a:p>
          <a:p>
            <a:pPr algn="ctr" eaLnBrk="1" hangingPunct="1">
              <a:lnSpc>
                <a:spcPct val="90000"/>
              </a:lnSpc>
            </a:pPr>
            <a:endParaRPr lang="hu-HU" sz="2800" smtClean="0">
              <a:latin typeface="Times New Roman" pitchFamily="18" charset="0"/>
            </a:endParaRPr>
          </a:p>
        </p:txBody>
      </p:sp>
      <p:pic>
        <p:nvPicPr>
          <p:cNvPr id="86020" name="Picture 4" descr="marie_curie">
            <a:hlinkClick r:id="rId3"/>
          </p:cNvPr>
          <p:cNvPicPr>
            <a:picLocks noChangeAspect="1" noChangeArrowheads="1"/>
          </p:cNvPicPr>
          <p:nvPr/>
        </p:nvPicPr>
        <p:blipFill>
          <a:blip r:embed="rId4" cstate="print"/>
          <a:srcRect/>
          <a:stretch>
            <a:fillRect/>
          </a:stretch>
        </p:blipFill>
        <p:spPr bwMode="auto">
          <a:xfrm>
            <a:off x="2771775" y="2060575"/>
            <a:ext cx="1550988" cy="2179638"/>
          </a:xfrm>
          <a:prstGeom prst="rect">
            <a:avLst/>
          </a:prstGeom>
          <a:noFill/>
          <a:ln w="9525">
            <a:noFill/>
            <a:miter lim="800000"/>
            <a:headEnd/>
            <a:tailEnd/>
          </a:ln>
        </p:spPr>
      </p:pic>
      <p:pic>
        <p:nvPicPr>
          <p:cNvPr id="86021" name="Picture 5" descr="pcurie3">
            <a:hlinkClick r:id="rId5"/>
          </p:cNvPr>
          <p:cNvPicPr>
            <a:picLocks noChangeAspect="1" noChangeArrowheads="1"/>
          </p:cNvPicPr>
          <p:nvPr/>
        </p:nvPicPr>
        <p:blipFill>
          <a:blip r:embed="rId6" cstate="print"/>
          <a:srcRect/>
          <a:stretch>
            <a:fillRect/>
          </a:stretch>
        </p:blipFill>
        <p:spPr bwMode="auto">
          <a:xfrm>
            <a:off x="7164388" y="2060575"/>
            <a:ext cx="1690687" cy="2192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hu-HU" b="1" i="1" smtClean="0">
                <a:solidFill>
                  <a:srgbClr val="FF6600"/>
                </a:solidFill>
                <a:latin typeface="Times New Roman" pitchFamily="18" charset="0"/>
              </a:rPr>
              <a:t>Természetes sugárterhelés</a:t>
            </a:r>
            <a:r>
              <a:rPr lang="hu-HU" b="1" i="1" smtClean="0">
                <a:solidFill>
                  <a:srgbClr val="FF6600"/>
                </a:solidFill>
              </a:rPr>
              <a:t> </a:t>
            </a:r>
          </a:p>
        </p:txBody>
      </p:sp>
      <p:pic>
        <p:nvPicPr>
          <p:cNvPr id="87043" name="Picture 3" descr="természetes radioaktivitás kördiagram"/>
          <p:cNvPicPr>
            <a:picLocks noGrp="1" noChangeAspect="1" noChangeArrowheads="1"/>
          </p:cNvPicPr>
          <p:nvPr>
            <p:ph type="body" idx="1"/>
          </p:nvPr>
        </p:nvPicPr>
        <p:blipFill>
          <a:blip r:embed="rId3" cstate="print"/>
          <a:srcRect/>
          <a:stretch>
            <a:fillRect/>
          </a:stretch>
        </p:blipFill>
        <p:spPr>
          <a:xfrm>
            <a:off x="1042988" y="2060575"/>
            <a:ext cx="7345362" cy="3184525"/>
          </a:xfr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ATOMFIZIKA</a:t>
            </a:r>
          </a:p>
        </p:txBody>
      </p:sp>
      <p:sp>
        <p:nvSpPr>
          <p:cNvPr id="88067" name="Rectangle 3"/>
          <p:cNvSpPr>
            <a:spLocks noGrp="1" noChangeArrowheads="1"/>
          </p:cNvSpPr>
          <p:nvPr>
            <p:ph type="body" idx="1"/>
          </p:nvPr>
        </p:nvSpPr>
        <p:spPr/>
        <p:txBody>
          <a:bodyPr/>
          <a:lstStyle/>
          <a:p>
            <a:pPr algn="ctr" eaLnBrk="1" hangingPunct="1">
              <a:lnSpc>
                <a:spcPct val="90000"/>
              </a:lnSpc>
              <a:buFontTx/>
              <a:buNone/>
            </a:pPr>
            <a:r>
              <a:rPr lang="hu-HU" sz="3600" b="1" i="1" smtClean="0">
                <a:solidFill>
                  <a:srgbClr val="FF9900"/>
                </a:solidFill>
                <a:latin typeface="Times New Roman" pitchFamily="18" charset="0"/>
              </a:rPr>
              <a:t>RADIOAKTIVITÁS</a:t>
            </a:r>
          </a:p>
          <a:p>
            <a:pPr algn="ctr" eaLnBrk="1" hangingPunct="1">
              <a:lnSpc>
                <a:spcPct val="90000"/>
              </a:lnSpc>
              <a:buFontTx/>
              <a:buNone/>
            </a:pPr>
            <a:endParaRPr lang="hu-HU" sz="3600" b="1" i="1" smtClean="0">
              <a:solidFill>
                <a:srgbClr val="FF9900"/>
              </a:solidFill>
              <a:latin typeface="Times New Roman" pitchFamily="18" charset="0"/>
            </a:endParaRPr>
          </a:p>
          <a:p>
            <a:pPr algn="just" eaLnBrk="1" hangingPunct="1">
              <a:lnSpc>
                <a:spcPct val="90000"/>
              </a:lnSpc>
              <a:buFontTx/>
              <a:buNone/>
            </a:pPr>
            <a:r>
              <a:rPr lang="hu-HU" b="1" i="1" smtClean="0">
                <a:solidFill>
                  <a:srgbClr val="FF9900"/>
                </a:solidFill>
                <a:latin typeface="Times New Roman" pitchFamily="18" charset="0"/>
              </a:rPr>
              <a:t>Rutherford és más fizikusok a radioaktív sugárzások tulajdonságait vizsgálva megállapították, hogy háromféle radioaktív sugárzás létezik. Az egyik a </a:t>
            </a:r>
            <a:r>
              <a:rPr lang="hu-HU" b="1" i="1" u="sng" smtClean="0">
                <a:solidFill>
                  <a:srgbClr val="FF9900"/>
                </a:solidFill>
                <a:latin typeface="Times New Roman" pitchFamily="18" charset="0"/>
              </a:rPr>
              <a:t>pozitív töltésű </a:t>
            </a:r>
            <a:r>
              <a:rPr lang="el-GR" b="1" i="1" u="sng" smtClean="0">
                <a:solidFill>
                  <a:srgbClr val="FF9900"/>
                </a:solidFill>
                <a:latin typeface="Times New Roman" pitchFamily="18" charset="0"/>
                <a:cs typeface="Arial" charset="0"/>
              </a:rPr>
              <a:t>α</a:t>
            </a:r>
            <a:r>
              <a:rPr lang="hu-HU" b="1" i="1" u="sng" smtClean="0">
                <a:solidFill>
                  <a:srgbClr val="FF9900"/>
                </a:solidFill>
                <a:latin typeface="Times New Roman" pitchFamily="18" charset="0"/>
                <a:cs typeface="Arial" charset="0"/>
              </a:rPr>
              <a:t>-sugárzás</a:t>
            </a:r>
            <a:r>
              <a:rPr lang="hu-HU" b="1" i="1" smtClean="0">
                <a:solidFill>
                  <a:srgbClr val="FF9900"/>
                </a:solidFill>
                <a:latin typeface="Times New Roman" pitchFamily="18" charset="0"/>
                <a:cs typeface="Arial" charset="0"/>
              </a:rPr>
              <a:t>, a másik a </a:t>
            </a:r>
            <a:r>
              <a:rPr lang="hu-HU" b="1" i="1" u="sng" smtClean="0">
                <a:solidFill>
                  <a:srgbClr val="FF9900"/>
                </a:solidFill>
                <a:latin typeface="Times New Roman" pitchFamily="18" charset="0"/>
                <a:cs typeface="Arial" charset="0"/>
              </a:rPr>
              <a:t>negatív töltésű </a:t>
            </a:r>
            <a:r>
              <a:rPr lang="el-GR" b="1" i="1" u="sng" smtClean="0">
                <a:solidFill>
                  <a:srgbClr val="FF9900"/>
                </a:solidFill>
                <a:latin typeface="Times New Roman" pitchFamily="18" charset="0"/>
                <a:cs typeface="Arial" charset="0"/>
              </a:rPr>
              <a:t>β</a:t>
            </a:r>
            <a:r>
              <a:rPr lang="hu-HU" b="1" i="1" u="sng" smtClean="0">
                <a:solidFill>
                  <a:srgbClr val="FF9900"/>
                </a:solidFill>
                <a:latin typeface="Times New Roman" pitchFamily="18" charset="0"/>
                <a:cs typeface="Arial" charset="0"/>
              </a:rPr>
              <a:t>-sugárzás</a:t>
            </a:r>
            <a:r>
              <a:rPr lang="hu-HU" b="1" i="1" smtClean="0">
                <a:solidFill>
                  <a:srgbClr val="FF9900"/>
                </a:solidFill>
                <a:latin typeface="Times New Roman" pitchFamily="18" charset="0"/>
                <a:cs typeface="Arial" charset="0"/>
              </a:rPr>
              <a:t>, a harmadik az </a:t>
            </a:r>
            <a:r>
              <a:rPr lang="hu-HU" b="1" i="1" u="sng" smtClean="0">
                <a:solidFill>
                  <a:srgbClr val="FF9900"/>
                </a:solidFill>
                <a:latin typeface="Times New Roman" pitchFamily="18" charset="0"/>
                <a:cs typeface="Arial" charset="0"/>
              </a:rPr>
              <a:t>elektromágneses sugárzás, a </a:t>
            </a:r>
            <a:r>
              <a:rPr lang="el-GR" b="1" i="1" u="sng" smtClean="0">
                <a:solidFill>
                  <a:srgbClr val="FF9900"/>
                </a:solidFill>
                <a:latin typeface="Times New Roman" pitchFamily="18" charset="0"/>
                <a:cs typeface="Arial" charset="0"/>
              </a:rPr>
              <a:t>γ</a:t>
            </a:r>
            <a:r>
              <a:rPr lang="hu-HU" b="1" i="1" u="sng" smtClean="0">
                <a:solidFill>
                  <a:srgbClr val="FF9900"/>
                </a:solidFill>
                <a:latin typeface="Times New Roman" pitchFamily="18" charset="0"/>
                <a:cs typeface="Arial" charset="0"/>
              </a:rPr>
              <a:t>-sugárzás. </a:t>
            </a:r>
            <a:endParaRPr lang="el-GR" b="1" i="1" u="sng" smtClean="0">
              <a:solidFill>
                <a:srgbClr val="FF9900"/>
              </a:solidFill>
              <a:latin typeface="Times New Roman" pitchFamily="18" charset="0"/>
              <a:cs typeface="Arial" charset="0"/>
            </a:endParaRPr>
          </a:p>
          <a:p>
            <a:pPr algn="ctr" eaLnBrk="1" hangingPunct="1">
              <a:lnSpc>
                <a:spcPct val="90000"/>
              </a:lnSpc>
            </a:pPr>
            <a:endParaRPr lang="hu-HU" smtClean="0">
              <a:latin typeface="Times New Roman" pitchFamily="18"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ATOMFIZIKA</a:t>
            </a:r>
          </a:p>
        </p:txBody>
      </p:sp>
      <p:sp>
        <p:nvSpPr>
          <p:cNvPr id="89091" name="Rectangle 3"/>
          <p:cNvSpPr>
            <a:spLocks noGrp="1" noChangeArrowheads="1"/>
          </p:cNvSpPr>
          <p:nvPr>
            <p:ph type="body" idx="1"/>
          </p:nvPr>
        </p:nvSpPr>
        <p:spPr/>
        <p:txBody>
          <a:bodyPr/>
          <a:lstStyle/>
          <a:p>
            <a:pPr algn="ctr" eaLnBrk="1" hangingPunct="1">
              <a:buFontTx/>
              <a:buNone/>
            </a:pPr>
            <a:r>
              <a:rPr lang="hu-HU" sz="3600" b="1" i="1" smtClean="0">
                <a:solidFill>
                  <a:srgbClr val="FF9900"/>
                </a:solidFill>
                <a:latin typeface="Times New Roman" pitchFamily="18" charset="0"/>
              </a:rPr>
              <a:t>RADIOAKTIVITÁS</a:t>
            </a:r>
          </a:p>
          <a:p>
            <a:pPr algn="ctr" eaLnBrk="1" hangingPunct="1">
              <a:buFontTx/>
              <a:buNone/>
            </a:pPr>
            <a:endParaRPr lang="hu-HU" sz="3600" b="1" i="1" smtClean="0">
              <a:solidFill>
                <a:srgbClr val="FF9900"/>
              </a:solidFill>
              <a:latin typeface="Times New Roman" pitchFamily="18" charset="0"/>
            </a:endParaRPr>
          </a:p>
          <a:p>
            <a:pPr algn="just" eaLnBrk="1" hangingPunct="1">
              <a:buFontTx/>
              <a:buNone/>
            </a:pPr>
            <a:r>
              <a:rPr lang="hu-HU" b="1" i="1" smtClean="0">
                <a:solidFill>
                  <a:srgbClr val="FF9900"/>
                </a:solidFill>
                <a:latin typeface="Times New Roman" pitchFamily="18" charset="0"/>
              </a:rPr>
              <a:t>Az </a:t>
            </a:r>
            <a:r>
              <a:rPr lang="el-GR" b="1" i="1" smtClean="0">
                <a:solidFill>
                  <a:srgbClr val="FF9900"/>
                </a:solidFill>
                <a:latin typeface="Times New Roman" pitchFamily="18" charset="0"/>
                <a:cs typeface="Arial" charset="0"/>
              </a:rPr>
              <a:t>α</a:t>
            </a:r>
            <a:r>
              <a:rPr lang="hu-HU" b="1" i="1" smtClean="0">
                <a:solidFill>
                  <a:srgbClr val="FF9900"/>
                </a:solidFill>
                <a:latin typeface="Times New Roman" pitchFamily="18" charset="0"/>
                <a:cs typeface="Arial" charset="0"/>
              </a:rPr>
              <a:t>-sugárzást nagy energiájú héliumatommagok alkotják. Ionizáló képességük nagy, ezért levegőben néhány cm megtétele után lefékeződnek. A mágneses térben kevésbé térülnek el.</a:t>
            </a:r>
            <a:endParaRPr lang="el-GR" b="1" i="1" smtClean="0">
              <a:solidFill>
                <a:srgbClr val="FF9900"/>
              </a:solidFill>
              <a:latin typeface="Times New Roman" pitchFamily="18" charset="0"/>
              <a:cs typeface="Arial" charset="0"/>
            </a:endParaRPr>
          </a:p>
          <a:p>
            <a:pPr algn="ctr" eaLnBrk="1" hangingPunct="1"/>
            <a:endParaRPr lang="hu-HU" smtClean="0">
              <a:latin typeface="Times New Roman" pitchFamily="18"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hu-HU" b="1" i="1" smtClean="0">
                <a:solidFill>
                  <a:srgbClr val="FF9900"/>
                </a:solidFill>
              </a:rPr>
              <a:t>ATOMFIZIKA</a:t>
            </a:r>
          </a:p>
        </p:txBody>
      </p:sp>
      <p:pic>
        <p:nvPicPr>
          <p:cNvPr id="90115" name="Picture 4" descr="http://www.npp.hu/mukodes/lanc1.gif"/>
          <p:cNvPicPr>
            <a:picLocks noGrp="1" noChangeAspect="1" noChangeArrowheads="1"/>
          </p:cNvPicPr>
          <p:nvPr>
            <p:ph type="body" idx="4294967295"/>
          </p:nvPr>
        </p:nvPicPr>
        <p:blipFill>
          <a:blip r:embed="rId3" r:link="rId4" cstate="print"/>
          <a:srcRect/>
          <a:stretch>
            <a:fillRect/>
          </a:stretch>
        </p:blipFill>
        <p:spPr>
          <a:xfrm>
            <a:off x="2411413" y="1916113"/>
            <a:ext cx="4048125" cy="2038350"/>
          </a:xfrm>
          <a:noFill/>
        </p:spPr>
      </p:pic>
      <p:graphicFrame>
        <p:nvGraphicFramePr>
          <p:cNvPr id="18483" name="Group 51"/>
          <p:cNvGraphicFramePr>
            <a:graphicFrameLocks noGrp="1"/>
          </p:cNvGraphicFramePr>
          <p:nvPr>
            <p:ph idx="1"/>
          </p:nvPr>
        </p:nvGraphicFramePr>
        <p:xfrm>
          <a:off x="468313" y="692150"/>
          <a:ext cx="8229600" cy="5760720"/>
        </p:xfrm>
        <a:graphic>
          <a:graphicData uri="http://schemas.openxmlformats.org/drawingml/2006/table">
            <a:tbl>
              <a:tblPr/>
              <a:tblGrid>
                <a:gridCol w="8229600"/>
              </a:tblGrid>
              <a:tr h="45259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hu-HU" sz="3200" b="1" i="1" u="none" strike="noStrike" cap="none" normalizeH="0" baseline="0" smtClean="0">
                        <a:ln>
                          <a:noFill/>
                        </a:ln>
                        <a:solidFill>
                          <a:srgbClr val="FF9900"/>
                        </a:solidFill>
                        <a:effectLst/>
                        <a:latin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3200" b="1" i="1" u="none" strike="noStrike" cap="none" normalizeH="0" baseline="0" smtClean="0">
                          <a:ln>
                            <a:noFill/>
                          </a:ln>
                          <a:solidFill>
                            <a:srgbClr val="FF9900"/>
                          </a:solidFill>
                          <a:effectLst/>
                          <a:latin typeface="Times New Roman" pitchFamily="18" charset="0"/>
                        </a:rPr>
                        <a:t>RADIOAKTIVITÁS</a:t>
                      </a:r>
                      <a:endParaRPr kumimoji="0" lang="hu-HU" sz="12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hu-HU" sz="12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hu-HU" sz="12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hu-HU" sz="12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hu-HU" sz="12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hu-HU" sz="12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hu-HU" sz="12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hu-HU" sz="12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hu-HU" sz="32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hu-HU" sz="32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hu-HU" sz="3200" b="1" i="1" u="none" strike="noStrike" cap="none" normalizeH="0" baseline="0" smtClean="0">
                        <a:ln>
                          <a:noFill/>
                        </a:ln>
                        <a:solidFill>
                          <a:srgbClr val="FF9933"/>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3200" b="1" i="1" u="none" strike="noStrike" cap="none" normalizeH="0" baseline="0" smtClean="0">
                          <a:ln>
                            <a:noFill/>
                          </a:ln>
                          <a:solidFill>
                            <a:srgbClr val="FF9933"/>
                          </a:solidFill>
                          <a:effectLst/>
                          <a:latin typeface="Times New Roman" pitchFamily="18" charset="0"/>
                          <a:cs typeface="Times New Roman" pitchFamily="18" charset="0"/>
                        </a:rPr>
                        <a:t>A 88-as rendszámú rádium 226-os izotópja alfa-részecske (azaz He-mag) kibocsátásával a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3200" b="1" i="1" u="none" strike="noStrike" cap="none" normalizeH="0" baseline="0" smtClean="0">
                          <a:ln>
                            <a:noFill/>
                          </a:ln>
                          <a:solidFill>
                            <a:srgbClr val="FF9933"/>
                          </a:solidFill>
                          <a:effectLst/>
                          <a:latin typeface="Times New Roman" pitchFamily="18" charset="0"/>
                          <a:cs typeface="Times New Roman" pitchFamily="18" charset="0"/>
                        </a:rPr>
                        <a:t>86-os rendszámú radon 222-es izotópjává alakul.</a:t>
                      </a:r>
                    </a:p>
                  </a:txBody>
                  <a:tcPr anchor="ctr" horzOverflow="overflow">
                    <a:lnL cap="flat">
                      <a:noFill/>
                    </a:lnL>
                    <a:lnR cap="flat">
                      <a:noFill/>
                    </a:lnR>
                    <a:lnT cap="flat">
                      <a:noFill/>
                    </a:lnT>
                    <a:lnB cap="flat">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ATOMFIZIKA</a:t>
            </a:r>
          </a:p>
        </p:txBody>
      </p:sp>
      <p:sp>
        <p:nvSpPr>
          <p:cNvPr id="91139" name="Rectangle 3"/>
          <p:cNvSpPr>
            <a:spLocks noGrp="1" noChangeArrowheads="1"/>
          </p:cNvSpPr>
          <p:nvPr>
            <p:ph type="body" idx="1"/>
          </p:nvPr>
        </p:nvSpPr>
        <p:spPr/>
        <p:txBody>
          <a:bodyPr/>
          <a:lstStyle/>
          <a:p>
            <a:pPr algn="ctr" eaLnBrk="1" hangingPunct="1">
              <a:buFontTx/>
              <a:buNone/>
            </a:pPr>
            <a:r>
              <a:rPr lang="hu-HU" sz="3600" b="1" i="1" smtClean="0">
                <a:solidFill>
                  <a:srgbClr val="FF9900"/>
                </a:solidFill>
                <a:latin typeface="Times New Roman" pitchFamily="18" charset="0"/>
              </a:rPr>
              <a:t>RADIOAKTIVITÁS</a:t>
            </a:r>
          </a:p>
          <a:p>
            <a:pPr algn="ctr" eaLnBrk="1" hangingPunct="1">
              <a:buFontTx/>
              <a:buNone/>
            </a:pPr>
            <a:endParaRPr lang="hu-HU" sz="3600" b="1" i="1" smtClean="0">
              <a:solidFill>
                <a:srgbClr val="FF9900"/>
              </a:solidFill>
              <a:latin typeface="Times New Roman" pitchFamily="18" charset="0"/>
            </a:endParaRPr>
          </a:p>
          <a:p>
            <a:pPr algn="just" eaLnBrk="1" hangingPunct="1">
              <a:buFontTx/>
              <a:buNone/>
            </a:pPr>
            <a:r>
              <a:rPr lang="hu-HU" b="1" i="1" smtClean="0">
                <a:solidFill>
                  <a:srgbClr val="FF9900"/>
                </a:solidFill>
                <a:latin typeface="Times New Roman" pitchFamily="18" charset="0"/>
              </a:rPr>
              <a:t>A </a:t>
            </a:r>
            <a:r>
              <a:rPr lang="el-GR" b="1" i="1" smtClean="0">
                <a:solidFill>
                  <a:srgbClr val="FF9900"/>
                </a:solidFill>
                <a:latin typeface="Times New Roman" pitchFamily="18" charset="0"/>
                <a:cs typeface="Arial" charset="0"/>
              </a:rPr>
              <a:t>β</a:t>
            </a:r>
            <a:r>
              <a:rPr lang="hu-HU" b="1" i="1" smtClean="0">
                <a:solidFill>
                  <a:srgbClr val="FF9900"/>
                </a:solidFill>
                <a:latin typeface="Times New Roman" pitchFamily="18" charset="0"/>
                <a:cs typeface="Arial" charset="0"/>
              </a:rPr>
              <a:t>- sugárzás (elektronokból áll) ionizáló képessége közepes, ezért az anyagon jobban áthatol, mint az </a:t>
            </a:r>
            <a:r>
              <a:rPr lang="el-GR" b="1" i="1" smtClean="0">
                <a:solidFill>
                  <a:srgbClr val="FF9900"/>
                </a:solidFill>
                <a:latin typeface="Times New Roman" pitchFamily="18" charset="0"/>
                <a:cs typeface="Arial" charset="0"/>
              </a:rPr>
              <a:t>α</a:t>
            </a:r>
            <a:r>
              <a:rPr lang="hu-HU" b="1" i="1" smtClean="0">
                <a:solidFill>
                  <a:srgbClr val="FF9900"/>
                </a:solidFill>
                <a:latin typeface="Times New Roman" pitchFamily="18" charset="0"/>
                <a:cs typeface="Arial" charset="0"/>
              </a:rPr>
              <a:t>-sugárzás. A mágneses tér a </a:t>
            </a:r>
            <a:r>
              <a:rPr lang="el-GR" b="1" i="1" smtClean="0">
                <a:solidFill>
                  <a:srgbClr val="FF9900"/>
                </a:solidFill>
                <a:latin typeface="Times New Roman" pitchFamily="18" charset="0"/>
                <a:cs typeface="Arial" charset="0"/>
              </a:rPr>
              <a:t>β</a:t>
            </a:r>
            <a:r>
              <a:rPr lang="hu-HU" b="1" i="1" smtClean="0">
                <a:solidFill>
                  <a:srgbClr val="FF9900"/>
                </a:solidFill>
                <a:latin typeface="Times New Roman" pitchFamily="18" charset="0"/>
                <a:cs typeface="Arial" charset="0"/>
              </a:rPr>
              <a:t>-sugarakat téríti el a legjobban</a:t>
            </a:r>
            <a:r>
              <a:rPr lang="hu-HU" sz="3600" b="1" i="1" smtClean="0">
                <a:solidFill>
                  <a:srgbClr val="FF9900"/>
                </a:solidFill>
                <a:latin typeface="Times New Roman" pitchFamily="18" charset="0"/>
                <a:cs typeface="Arial" charset="0"/>
              </a:rPr>
              <a:t>. </a:t>
            </a:r>
            <a:endParaRPr lang="el-GR" sz="3600" b="1" i="1" smtClean="0">
              <a:solidFill>
                <a:srgbClr val="FF9900"/>
              </a:solidFill>
              <a:latin typeface="Times New Roman" pitchFamily="18" charset="0"/>
              <a:cs typeface="Arial" charset="0"/>
            </a:endParaRPr>
          </a:p>
          <a:p>
            <a:pPr algn="ctr" eaLnBrk="1" hangingPunct="1"/>
            <a:endParaRPr lang="hu-HU" smtClean="0">
              <a:latin typeface="Times New Roman" pitchFamily="18"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ATOMFIZIKA</a:t>
            </a:r>
          </a:p>
        </p:txBody>
      </p:sp>
      <p:pic>
        <p:nvPicPr>
          <p:cNvPr id="92163" name="Picture 4" descr="lanc2"/>
          <p:cNvPicPr>
            <a:picLocks noGrp="1" noChangeAspect="1" noChangeArrowheads="1"/>
          </p:cNvPicPr>
          <p:nvPr>
            <p:ph type="body" idx="1"/>
          </p:nvPr>
        </p:nvPicPr>
        <p:blipFill>
          <a:blip r:embed="rId3" cstate="print"/>
          <a:srcRect/>
          <a:stretch>
            <a:fillRect/>
          </a:stretch>
        </p:blipFill>
        <p:spPr>
          <a:xfrm>
            <a:off x="2555875" y="2060575"/>
            <a:ext cx="4048125" cy="2209800"/>
          </a:xfrm>
          <a:noFill/>
        </p:spPr>
      </p:pic>
      <p:sp>
        <p:nvSpPr>
          <p:cNvPr id="92164" name="Rectangle 5"/>
          <p:cNvSpPr>
            <a:spLocks noChangeArrowheads="1"/>
          </p:cNvSpPr>
          <p:nvPr/>
        </p:nvSpPr>
        <p:spPr bwMode="auto">
          <a:xfrm>
            <a:off x="2771775" y="1200150"/>
            <a:ext cx="3597275" cy="579438"/>
          </a:xfrm>
          <a:prstGeom prst="rect">
            <a:avLst/>
          </a:prstGeom>
          <a:noFill/>
          <a:ln w="9525">
            <a:noFill/>
            <a:miter lim="800000"/>
            <a:headEnd/>
            <a:tailEnd/>
          </a:ln>
        </p:spPr>
        <p:txBody>
          <a:bodyPr wrap="none">
            <a:spAutoFit/>
          </a:bodyPr>
          <a:lstStyle/>
          <a:p>
            <a:r>
              <a:rPr lang="hu-HU" sz="3200" b="1" i="1">
                <a:solidFill>
                  <a:srgbClr val="FF9900"/>
                </a:solidFill>
                <a:latin typeface="Times New Roman" pitchFamily="18" charset="0"/>
              </a:rPr>
              <a:t>RADIOAKTIVITÁS</a:t>
            </a:r>
          </a:p>
        </p:txBody>
      </p:sp>
      <p:sp>
        <p:nvSpPr>
          <p:cNvPr id="92165" name="Rectangle 6"/>
          <p:cNvSpPr>
            <a:spLocks noChangeArrowheads="1"/>
          </p:cNvSpPr>
          <p:nvPr/>
        </p:nvSpPr>
        <p:spPr bwMode="auto">
          <a:xfrm>
            <a:off x="1065213" y="4437063"/>
            <a:ext cx="7526337" cy="1554162"/>
          </a:xfrm>
          <a:prstGeom prst="rect">
            <a:avLst/>
          </a:prstGeom>
          <a:noFill/>
          <a:ln w="9525">
            <a:noFill/>
            <a:miter lim="800000"/>
            <a:headEnd/>
            <a:tailEnd/>
          </a:ln>
        </p:spPr>
        <p:txBody>
          <a:bodyPr wrap="none" anchor="ctr">
            <a:spAutoFit/>
          </a:bodyPr>
          <a:lstStyle/>
          <a:p>
            <a:pPr algn="ctr"/>
            <a:r>
              <a:rPr lang="hu-HU" sz="3200" b="1" i="1">
                <a:solidFill>
                  <a:srgbClr val="FF9933"/>
                </a:solidFill>
                <a:latin typeface="Times New Roman" pitchFamily="18" charset="0"/>
              </a:rPr>
              <a:t>Az 55-ös rendszámú cézium 137-es izotópja </a:t>
            </a:r>
          </a:p>
          <a:p>
            <a:pPr algn="ctr"/>
            <a:r>
              <a:rPr lang="hu-HU" sz="3200" b="1" i="1">
                <a:solidFill>
                  <a:srgbClr val="FF9933"/>
                </a:solidFill>
                <a:latin typeface="Times New Roman" pitchFamily="18" charset="0"/>
              </a:rPr>
              <a:t>negatív béta-bomlással 56-os  rendszámú </a:t>
            </a:r>
          </a:p>
          <a:p>
            <a:pPr algn="ctr"/>
            <a:r>
              <a:rPr lang="hu-HU" sz="3200" b="1" i="1">
                <a:solidFill>
                  <a:srgbClr val="FF9933"/>
                </a:solidFill>
                <a:latin typeface="Times New Roman" pitchFamily="18" charset="0"/>
              </a:rPr>
              <a:t>báriummá alakul.</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MECHANIKA</a:t>
            </a:r>
          </a:p>
        </p:txBody>
      </p:sp>
      <p:sp>
        <p:nvSpPr>
          <p:cNvPr id="17411" name="Rectangle 3"/>
          <p:cNvSpPr>
            <a:spLocks noGrp="1" noChangeArrowheads="1"/>
          </p:cNvSpPr>
          <p:nvPr>
            <p:ph type="body" idx="1"/>
          </p:nvPr>
        </p:nvSpPr>
        <p:spPr/>
        <p:txBody>
          <a:bodyPr/>
          <a:lstStyle/>
          <a:p>
            <a:pPr eaLnBrk="1" hangingPunct="1">
              <a:buFontTx/>
              <a:buNone/>
            </a:pPr>
            <a:r>
              <a:rPr lang="hu-HU" b="1" i="1" u="sng" smtClean="0">
                <a:solidFill>
                  <a:srgbClr val="FF9900"/>
                </a:solidFill>
                <a:latin typeface="Times New Roman" pitchFamily="18" charset="0"/>
              </a:rPr>
              <a:t>Folyadékok sztatikája:</a:t>
            </a:r>
          </a:p>
          <a:p>
            <a:pPr algn="just" eaLnBrk="1" hangingPunct="1">
              <a:buFontTx/>
              <a:buNone/>
            </a:pPr>
            <a:r>
              <a:rPr lang="hu-HU" b="1" i="1" u="sng" smtClean="0">
                <a:solidFill>
                  <a:srgbClr val="FF9900"/>
                </a:solidFill>
                <a:latin typeface="Times New Roman" pitchFamily="18" charset="0"/>
              </a:rPr>
              <a:t>Kohéziós erő</a:t>
            </a:r>
            <a:r>
              <a:rPr lang="hu-HU" b="1" i="1" smtClean="0">
                <a:solidFill>
                  <a:srgbClr val="FF9900"/>
                </a:solidFill>
                <a:latin typeface="Times New Roman" pitchFamily="18" charset="0"/>
              </a:rPr>
              <a:t>: azonos anyagú részecskék között ható erő (víz-víz, ólom-ólom, stb.)</a:t>
            </a:r>
          </a:p>
          <a:p>
            <a:pPr algn="just" eaLnBrk="1" hangingPunct="1">
              <a:buFontTx/>
              <a:buNone/>
            </a:pPr>
            <a:r>
              <a:rPr lang="hu-HU" b="1" i="1" smtClean="0">
                <a:solidFill>
                  <a:srgbClr val="FF9900"/>
                </a:solidFill>
                <a:latin typeface="Times New Roman" pitchFamily="18" charset="0"/>
              </a:rPr>
              <a:t>		(pl.: kifolyt higany cseppekké áll össze)</a:t>
            </a:r>
          </a:p>
          <a:p>
            <a:pPr algn="just" eaLnBrk="1" hangingPunct="1">
              <a:buFontTx/>
              <a:buNone/>
            </a:pPr>
            <a:r>
              <a:rPr lang="hu-HU" b="1" i="1" u="sng" smtClean="0">
                <a:solidFill>
                  <a:srgbClr val="FF9900"/>
                </a:solidFill>
                <a:latin typeface="Times New Roman" pitchFamily="18" charset="0"/>
              </a:rPr>
              <a:t>Adhéziós erő:</a:t>
            </a:r>
            <a:r>
              <a:rPr lang="hu-HU" b="1" i="1" smtClean="0">
                <a:solidFill>
                  <a:srgbClr val="FF9900"/>
                </a:solidFill>
                <a:latin typeface="Times New Roman" pitchFamily="18" charset="0"/>
              </a:rPr>
              <a:t> különböző anyagú részecskék között ható erő (víz-üveg, papír-ragasztó, stb.)</a:t>
            </a:r>
          </a:p>
          <a:p>
            <a:pPr algn="just" eaLnBrk="1" hangingPunct="1">
              <a:buFontTx/>
              <a:buNone/>
            </a:pPr>
            <a:r>
              <a:rPr lang="hu-HU" b="1" i="1" smtClean="0">
                <a:solidFill>
                  <a:srgbClr val="FF9900"/>
                </a:solidFill>
                <a:latin typeface="Times New Roman" pitchFamily="18" charset="0"/>
              </a:rPr>
              <a:t>		(pl.: bőrcipő krémezése)</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ATOMFIZIKA</a:t>
            </a:r>
          </a:p>
        </p:txBody>
      </p:sp>
      <p:sp>
        <p:nvSpPr>
          <p:cNvPr id="93187" name="Rectangle 3"/>
          <p:cNvSpPr>
            <a:spLocks noGrp="1" noChangeArrowheads="1"/>
          </p:cNvSpPr>
          <p:nvPr>
            <p:ph type="body" idx="1"/>
          </p:nvPr>
        </p:nvSpPr>
        <p:spPr/>
        <p:txBody>
          <a:bodyPr/>
          <a:lstStyle/>
          <a:p>
            <a:pPr algn="ctr" eaLnBrk="1" hangingPunct="1">
              <a:buFontTx/>
              <a:buNone/>
            </a:pPr>
            <a:r>
              <a:rPr lang="hu-HU" sz="3600" b="1" i="1" smtClean="0">
                <a:solidFill>
                  <a:srgbClr val="FF9900"/>
                </a:solidFill>
                <a:latin typeface="Times New Roman" pitchFamily="18" charset="0"/>
              </a:rPr>
              <a:t>RADIOAKTIVITÁS</a:t>
            </a:r>
          </a:p>
          <a:p>
            <a:pPr algn="ctr" eaLnBrk="1" hangingPunct="1">
              <a:buFontTx/>
              <a:buNone/>
            </a:pPr>
            <a:endParaRPr lang="hu-HU" sz="3600" b="1" i="1" smtClean="0">
              <a:solidFill>
                <a:srgbClr val="FF9900"/>
              </a:solidFill>
            </a:endParaRPr>
          </a:p>
          <a:p>
            <a:pPr algn="just" eaLnBrk="1" hangingPunct="1">
              <a:buFontTx/>
              <a:buNone/>
            </a:pPr>
            <a:r>
              <a:rPr lang="hu-HU" b="1" i="1" smtClean="0">
                <a:solidFill>
                  <a:srgbClr val="FF9900"/>
                </a:solidFill>
                <a:latin typeface="Times New Roman" pitchFamily="18" charset="0"/>
              </a:rPr>
              <a:t>A </a:t>
            </a:r>
            <a:r>
              <a:rPr lang="el-GR" b="1" i="1" smtClean="0">
                <a:solidFill>
                  <a:srgbClr val="FF9900"/>
                </a:solidFill>
                <a:latin typeface="Times New Roman" pitchFamily="18" charset="0"/>
                <a:cs typeface="Arial" charset="0"/>
              </a:rPr>
              <a:t>γ</a:t>
            </a:r>
            <a:r>
              <a:rPr lang="hu-HU" b="1" i="1" smtClean="0">
                <a:solidFill>
                  <a:srgbClr val="FF9900"/>
                </a:solidFill>
                <a:latin typeface="Times New Roman" pitchFamily="18" charset="0"/>
                <a:cs typeface="Arial" charset="0"/>
              </a:rPr>
              <a:t>-sugárzás elektromágneses sugárzás. A legkevésbé ionizáló hatású, nagy az áthatoló képessége. Csak vastag (több dm) ólomlemez vagy több méter vastagságú betonfal nyeli el. A mágneses tér nem téríti el.</a:t>
            </a:r>
            <a:endParaRPr lang="el-GR" b="1" i="1" smtClean="0">
              <a:solidFill>
                <a:srgbClr val="FF9900"/>
              </a:solidFill>
              <a:latin typeface="Times New Roman" pitchFamily="18" charset="0"/>
              <a:cs typeface="Arial" charset="0"/>
            </a:endParaRPr>
          </a:p>
          <a:p>
            <a:pPr algn="ctr" eaLnBrk="1" hangingPunct="1"/>
            <a:endParaRPr lang="hu-HU" smtClean="0">
              <a:latin typeface="Times New Roman" pitchFamily="18"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ATOMFIZIKA</a:t>
            </a:r>
          </a:p>
        </p:txBody>
      </p:sp>
      <p:pic>
        <p:nvPicPr>
          <p:cNvPr id="94211" name="Picture 4" descr="lanc4"/>
          <p:cNvPicPr>
            <a:picLocks noGrp="1" noChangeAspect="1" noChangeArrowheads="1"/>
          </p:cNvPicPr>
          <p:nvPr>
            <p:ph type="body" idx="1"/>
          </p:nvPr>
        </p:nvPicPr>
        <p:blipFill>
          <a:blip r:embed="rId3" cstate="print"/>
          <a:srcRect/>
          <a:stretch>
            <a:fillRect/>
          </a:stretch>
        </p:blipFill>
        <p:spPr>
          <a:xfrm>
            <a:off x="2484438" y="2205038"/>
            <a:ext cx="4048125" cy="2190750"/>
          </a:xfrm>
          <a:noFill/>
        </p:spPr>
      </p:pic>
      <p:sp>
        <p:nvSpPr>
          <p:cNvPr id="94212" name="Rectangle 5"/>
          <p:cNvSpPr>
            <a:spLocks noChangeArrowheads="1"/>
          </p:cNvSpPr>
          <p:nvPr/>
        </p:nvSpPr>
        <p:spPr bwMode="auto">
          <a:xfrm>
            <a:off x="2771775" y="1344613"/>
            <a:ext cx="3597275" cy="579437"/>
          </a:xfrm>
          <a:prstGeom prst="rect">
            <a:avLst/>
          </a:prstGeom>
          <a:noFill/>
          <a:ln w="9525">
            <a:noFill/>
            <a:miter lim="800000"/>
            <a:headEnd/>
            <a:tailEnd/>
          </a:ln>
        </p:spPr>
        <p:txBody>
          <a:bodyPr wrap="none">
            <a:spAutoFit/>
          </a:bodyPr>
          <a:lstStyle/>
          <a:p>
            <a:pPr>
              <a:spcBef>
                <a:spcPct val="20000"/>
              </a:spcBef>
            </a:pPr>
            <a:r>
              <a:rPr lang="hu-HU" sz="3200" b="1" i="1">
                <a:solidFill>
                  <a:srgbClr val="FF9900"/>
                </a:solidFill>
                <a:latin typeface="Times New Roman" pitchFamily="18" charset="0"/>
              </a:rPr>
              <a:t>RADIOAKTIVITÁS</a:t>
            </a:r>
          </a:p>
        </p:txBody>
      </p:sp>
      <p:sp>
        <p:nvSpPr>
          <p:cNvPr id="94213" name="Rectangle 6"/>
          <p:cNvSpPr>
            <a:spLocks noChangeArrowheads="1"/>
          </p:cNvSpPr>
          <p:nvPr/>
        </p:nvSpPr>
        <p:spPr bwMode="auto">
          <a:xfrm>
            <a:off x="0" y="3201988"/>
            <a:ext cx="9144000" cy="0"/>
          </a:xfrm>
          <a:prstGeom prst="rect">
            <a:avLst/>
          </a:prstGeom>
          <a:noFill/>
          <a:ln w="9525">
            <a:noFill/>
            <a:miter lim="800000"/>
            <a:headEnd/>
            <a:tailEnd/>
          </a:ln>
        </p:spPr>
        <p:txBody>
          <a:bodyPr wrap="none" anchor="ctr">
            <a:spAutoFit/>
          </a:bodyPr>
          <a:lstStyle/>
          <a:p>
            <a:endParaRPr lang="hu-HU" sz="1800"/>
          </a:p>
        </p:txBody>
      </p:sp>
      <p:graphicFrame>
        <p:nvGraphicFramePr>
          <p:cNvPr id="40981" name="Group 21"/>
          <p:cNvGraphicFramePr>
            <a:graphicFrameLocks noGrp="1"/>
          </p:cNvGraphicFramePr>
          <p:nvPr/>
        </p:nvGraphicFramePr>
        <p:xfrm>
          <a:off x="900113" y="4581525"/>
          <a:ext cx="6858000" cy="2042160"/>
        </p:xfrm>
        <a:graphic>
          <a:graphicData uri="http://schemas.openxmlformats.org/drawingml/2006/table">
            <a:tbl>
              <a:tblPr/>
              <a:tblGrid>
                <a:gridCol w="6858000"/>
              </a:tblGrid>
              <a:tr h="2667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3200" b="1" i="1" u="none" strike="noStrike" cap="none" normalizeH="0" baseline="0" smtClean="0">
                          <a:ln>
                            <a:noFill/>
                          </a:ln>
                          <a:solidFill>
                            <a:srgbClr val="FF9933"/>
                          </a:solidFill>
                          <a:effectLst/>
                          <a:latin typeface="Times New Roman" pitchFamily="18" charset="0"/>
                          <a:cs typeface="Times New Roman" pitchFamily="18" charset="0"/>
                        </a:rPr>
                        <a:t>Az 56-os rendszámú bárium gerjesztett állapotú (ezt jelöli az "m" index) </a:t>
                      </a:r>
                    </a:p>
                    <a:p>
                      <a:pPr marL="0" marR="0" lvl="0" indent="0" algn="ctr" defTabSz="914400" rtl="0" eaLnBrk="1" fontAlgn="base" latinLnBrk="0" hangingPunct="1">
                        <a:lnSpc>
                          <a:spcPct val="100000"/>
                        </a:lnSpc>
                        <a:spcBef>
                          <a:spcPct val="0"/>
                        </a:spcBef>
                        <a:spcAft>
                          <a:spcPct val="0"/>
                        </a:spcAft>
                        <a:buClrTx/>
                        <a:buSzTx/>
                        <a:buFontTx/>
                        <a:buNone/>
                        <a:tabLst/>
                      </a:pPr>
                      <a:r>
                        <a:rPr kumimoji="0" lang="hu-HU" sz="3200" b="1" i="1" u="none" strike="noStrike" cap="none" normalizeH="0" baseline="0" smtClean="0">
                          <a:ln>
                            <a:noFill/>
                          </a:ln>
                          <a:solidFill>
                            <a:srgbClr val="FF9933"/>
                          </a:solidFill>
                          <a:effectLst/>
                          <a:latin typeface="Times New Roman" pitchFamily="18" charset="0"/>
                          <a:cs typeface="Times New Roman" pitchFamily="18" charset="0"/>
                        </a:rPr>
                        <a:t>137-es izotópja a felesleges energiát gamma-sugárzás formájában adja le.</a:t>
                      </a:r>
                      <a:endParaRPr kumimoji="0" lang="hu-HU" sz="3200" b="1" i="1" u="none" strike="noStrike" cap="none" normalizeH="0" baseline="0" smtClean="0">
                        <a:ln>
                          <a:noFill/>
                        </a:ln>
                        <a:solidFill>
                          <a:srgbClr val="FF9933"/>
                        </a:solidFill>
                        <a:effectLst/>
                        <a:latin typeface="Times New Roman" pitchFamily="18" charset="0"/>
                      </a:endParaRPr>
                    </a:p>
                  </a:txBody>
                  <a:tcPr anchor="ctr" horzOverflow="overflow">
                    <a:lnL cap="flat">
                      <a:noFill/>
                    </a:lnL>
                    <a:lnR cap="flat">
                      <a:noFill/>
                    </a:lnR>
                    <a:lnT cap="flat">
                      <a:noFill/>
                    </a:lnT>
                    <a:lnB cap="flat">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ATOMFIZIKA</a:t>
            </a:r>
          </a:p>
        </p:txBody>
      </p:sp>
      <p:sp>
        <p:nvSpPr>
          <p:cNvPr id="95235" name="Rectangle 3"/>
          <p:cNvSpPr>
            <a:spLocks noGrp="1" noChangeArrowheads="1"/>
          </p:cNvSpPr>
          <p:nvPr>
            <p:ph type="body" idx="1"/>
          </p:nvPr>
        </p:nvSpPr>
        <p:spPr>
          <a:xfrm>
            <a:off x="468313" y="2060575"/>
            <a:ext cx="8229600" cy="4525963"/>
          </a:xfrm>
        </p:spPr>
        <p:txBody>
          <a:bodyPr/>
          <a:lstStyle/>
          <a:p>
            <a:pPr eaLnBrk="1" hangingPunct="1">
              <a:buFontTx/>
              <a:buNone/>
            </a:pPr>
            <a:r>
              <a:rPr lang="hu-HU" b="1" i="1" smtClean="0">
                <a:solidFill>
                  <a:srgbClr val="FF9900"/>
                </a:solidFill>
                <a:latin typeface="Times New Roman" pitchFamily="18" charset="0"/>
              </a:rPr>
              <a:t>Lord Ernest Rutherford</a:t>
            </a:r>
          </a:p>
          <a:p>
            <a:pPr eaLnBrk="1" hangingPunct="1">
              <a:buFontTx/>
              <a:buNone/>
            </a:pPr>
            <a:r>
              <a:rPr lang="hu-HU" b="1" i="1" smtClean="0">
                <a:solidFill>
                  <a:srgbClr val="FF9900"/>
                </a:solidFill>
                <a:latin typeface="Times New Roman" pitchFamily="18" charset="0"/>
              </a:rPr>
              <a:t>           (1871-1937)</a:t>
            </a:r>
          </a:p>
          <a:p>
            <a:pPr algn="just" eaLnBrk="1" hangingPunct="1">
              <a:buFontTx/>
              <a:buNone/>
            </a:pPr>
            <a:r>
              <a:rPr lang="hu-HU" b="1" i="1" smtClean="0">
                <a:solidFill>
                  <a:srgbClr val="FF9900"/>
                </a:solidFill>
                <a:latin typeface="Times New Roman" pitchFamily="18" charset="0"/>
              </a:rPr>
              <a:t>Rutherford </a:t>
            </a:r>
            <a:r>
              <a:rPr lang="el-GR" b="1" i="1" smtClean="0">
                <a:solidFill>
                  <a:srgbClr val="FF9900"/>
                </a:solidFill>
                <a:latin typeface="Times New Roman" pitchFamily="18" charset="0"/>
                <a:cs typeface="Arial" charset="0"/>
              </a:rPr>
              <a:t>α</a:t>
            </a:r>
            <a:r>
              <a:rPr lang="hu-HU" b="1" i="1" smtClean="0">
                <a:solidFill>
                  <a:srgbClr val="FF9900"/>
                </a:solidFill>
                <a:latin typeface="Times New Roman" pitchFamily="18" charset="0"/>
                <a:cs typeface="Arial" charset="0"/>
              </a:rPr>
              <a:t>-részecskékkel bombázott aranyfóliát. Azt tapasztalta, hogy a részecskék egy része áthaladt az aranylemezen, voltak amelyek eltérültek és voltak, amelyek 180 fokkal térültek el. Ebből arra következtetett, az atom magja pozitív töltésű.</a:t>
            </a:r>
            <a:endParaRPr lang="el-GR" b="1" i="1" smtClean="0">
              <a:solidFill>
                <a:srgbClr val="FF9900"/>
              </a:solidFill>
              <a:latin typeface="Times New Roman" pitchFamily="18" charset="0"/>
              <a:cs typeface="Arial" charset="0"/>
            </a:endParaRPr>
          </a:p>
          <a:p>
            <a:pPr algn="just" eaLnBrk="1" hangingPunct="1"/>
            <a:endParaRPr lang="hu-HU" smtClean="0">
              <a:latin typeface="Times New Roman" pitchFamily="18" charset="0"/>
            </a:endParaRPr>
          </a:p>
        </p:txBody>
      </p:sp>
      <p:pic>
        <p:nvPicPr>
          <p:cNvPr id="95236" name="Picture 4" descr="rutherford">
            <a:hlinkClick r:id="rId3"/>
          </p:cNvPr>
          <p:cNvPicPr>
            <a:picLocks noChangeAspect="1" noChangeArrowheads="1"/>
          </p:cNvPicPr>
          <p:nvPr/>
        </p:nvPicPr>
        <p:blipFill>
          <a:blip r:embed="rId4" cstate="print"/>
          <a:srcRect/>
          <a:stretch>
            <a:fillRect/>
          </a:stretch>
        </p:blipFill>
        <p:spPr bwMode="auto">
          <a:xfrm>
            <a:off x="6877050" y="836613"/>
            <a:ext cx="1712913" cy="2243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ATOMFIZIKA</a:t>
            </a:r>
          </a:p>
        </p:txBody>
      </p:sp>
      <p:sp>
        <p:nvSpPr>
          <p:cNvPr id="96259" name="Rectangle 3"/>
          <p:cNvSpPr>
            <a:spLocks noGrp="1" noChangeArrowheads="1"/>
          </p:cNvSpPr>
          <p:nvPr>
            <p:ph type="body" idx="1"/>
          </p:nvPr>
        </p:nvSpPr>
        <p:spPr/>
        <p:txBody>
          <a:bodyPr/>
          <a:lstStyle/>
          <a:p>
            <a:pPr eaLnBrk="1" hangingPunct="1">
              <a:buFontTx/>
              <a:buNone/>
            </a:pPr>
            <a:r>
              <a:rPr lang="hu-HU" b="1" i="1" smtClean="0">
                <a:solidFill>
                  <a:srgbClr val="FF9900"/>
                </a:solidFill>
                <a:latin typeface="Times New Roman" pitchFamily="18" charset="0"/>
              </a:rPr>
              <a:t>Lord Ernest Rutherford</a:t>
            </a:r>
          </a:p>
          <a:p>
            <a:pPr eaLnBrk="1" hangingPunct="1">
              <a:buFontTx/>
              <a:buNone/>
            </a:pPr>
            <a:r>
              <a:rPr lang="hu-HU" b="1" i="1" smtClean="0">
                <a:solidFill>
                  <a:srgbClr val="FF9900"/>
                </a:solidFill>
                <a:latin typeface="Times New Roman" pitchFamily="18" charset="0"/>
              </a:rPr>
              <a:t>           (1871-1937)</a:t>
            </a:r>
          </a:p>
          <a:p>
            <a:pPr eaLnBrk="1" hangingPunct="1"/>
            <a:endParaRPr lang="hu-HU" smtClean="0">
              <a:latin typeface="Times New Roman" pitchFamily="18" charset="0"/>
            </a:endParaRPr>
          </a:p>
        </p:txBody>
      </p:sp>
      <p:pic>
        <p:nvPicPr>
          <p:cNvPr id="96260" name="Picture 4" descr="ruthmod"/>
          <p:cNvPicPr>
            <a:picLocks noChangeAspect="1" noChangeArrowheads="1"/>
          </p:cNvPicPr>
          <p:nvPr/>
        </p:nvPicPr>
        <p:blipFill>
          <a:blip r:embed="rId3" cstate="print"/>
          <a:srcRect/>
          <a:stretch>
            <a:fillRect/>
          </a:stretch>
        </p:blipFill>
        <p:spPr bwMode="auto">
          <a:xfrm>
            <a:off x="4067175" y="2781300"/>
            <a:ext cx="4572000" cy="3743325"/>
          </a:xfrm>
          <a:prstGeom prst="rect">
            <a:avLst/>
          </a:prstGeom>
          <a:solidFill>
            <a:schemeClr val="tx2"/>
          </a:solidFill>
          <a:ln w="9525">
            <a:noFill/>
            <a:miter lim="800000"/>
            <a:headEnd/>
            <a:tailEnd/>
          </a:ln>
        </p:spPr>
      </p:pic>
      <p:pic>
        <p:nvPicPr>
          <p:cNvPr id="96261" name="Picture 5" descr="rutherford">
            <a:hlinkClick r:id="rId4"/>
          </p:cNvPr>
          <p:cNvPicPr>
            <a:picLocks noChangeAspect="1" noChangeArrowheads="1"/>
          </p:cNvPicPr>
          <p:nvPr/>
        </p:nvPicPr>
        <p:blipFill>
          <a:blip r:embed="rId5" cstate="print"/>
          <a:srcRect/>
          <a:stretch>
            <a:fillRect/>
          </a:stretch>
        </p:blipFill>
        <p:spPr bwMode="auto">
          <a:xfrm>
            <a:off x="827088" y="3357563"/>
            <a:ext cx="1985962" cy="2600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a:spLocks noGrp="1" noChangeArrowheads="1"/>
          </p:cNvSpPr>
          <p:nvPr>
            <p:ph type="title"/>
          </p:nvPr>
        </p:nvSpPr>
        <p:spPr>
          <a:xfrm>
            <a:off x="457200" y="260350"/>
            <a:ext cx="8578850" cy="1157288"/>
          </a:xfrm>
          <a:noFill/>
        </p:spPr>
        <p:txBody>
          <a:bodyPr/>
          <a:lstStyle/>
          <a:p>
            <a:pPr>
              <a:spcBef>
                <a:spcPct val="50000"/>
              </a:spcBef>
            </a:pPr>
            <a:r>
              <a:rPr lang="hu-HU" b="1" i="1" dirty="0" smtClean="0">
                <a:latin typeface="Times New Roman" pitchFamily="18" charset="0"/>
                <a:cs typeface="Times New Roman" pitchFamily="18" charset="0"/>
              </a:rPr>
              <a:t>Röntgensugárzás keletkezése</a:t>
            </a:r>
          </a:p>
        </p:txBody>
      </p:sp>
      <p:pic>
        <p:nvPicPr>
          <p:cNvPr id="19459" name="Picture 5" descr="rontgen"/>
          <p:cNvPicPr>
            <a:picLocks noGrp="1" noChangeAspect="1" noChangeArrowheads="1"/>
          </p:cNvPicPr>
          <p:nvPr>
            <p:ph type="body" idx="1"/>
          </p:nvPr>
        </p:nvPicPr>
        <p:blipFill>
          <a:blip r:embed="rId3" cstate="print"/>
          <a:srcRect/>
          <a:stretch>
            <a:fillRect/>
          </a:stretch>
        </p:blipFill>
        <p:spPr>
          <a:xfrm>
            <a:off x="7164388" y="1412875"/>
            <a:ext cx="1790700" cy="2540000"/>
          </a:xfrm>
          <a:noFill/>
        </p:spPr>
      </p:pic>
      <p:sp>
        <p:nvSpPr>
          <p:cNvPr id="19460" name="Rectangle 6"/>
          <p:cNvSpPr>
            <a:spLocks noChangeArrowheads="1"/>
          </p:cNvSpPr>
          <p:nvPr/>
        </p:nvSpPr>
        <p:spPr bwMode="auto">
          <a:xfrm>
            <a:off x="179388" y="1628775"/>
            <a:ext cx="6624637" cy="4770438"/>
          </a:xfrm>
          <a:prstGeom prst="rect">
            <a:avLst/>
          </a:prstGeom>
          <a:noFill/>
          <a:ln w="9525">
            <a:noFill/>
            <a:miter lim="800000"/>
            <a:headEnd/>
            <a:tailEnd/>
          </a:ln>
        </p:spPr>
        <p:txBody>
          <a:bodyPr>
            <a:spAutoFit/>
          </a:bodyPr>
          <a:lstStyle/>
          <a:p>
            <a:r>
              <a:rPr lang="hu-HU" sz="2800" b="1" i="1" u="sng">
                <a:latin typeface="Times New Roman" pitchFamily="18" charset="0"/>
                <a:cs typeface="Times New Roman" pitchFamily="18" charset="0"/>
              </a:rPr>
              <a:t>Wilhelm Konrad Röntgen (1845-1923)</a:t>
            </a:r>
            <a:r>
              <a:rPr lang="hu-HU" sz="2800" b="1" i="1">
                <a:latin typeface="Times New Roman" pitchFamily="18" charset="0"/>
                <a:cs typeface="Times New Roman" pitchFamily="18" charset="0"/>
              </a:rPr>
              <a:t/>
            </a:r>
            <a:br>
              <a:rPr lang="hu-HU" sz="2800" b="1" i="1">
                <a:latin typeface="Times New Roman" pitchFamily="18" charset="0"/>
                <a:cs typeface="Times New Roman" pitchFamily="18" charset="0"/>
              </a:rPr>
            </a:br>
            <a:r>
              <a:rPr lang="hu-HU" sz="2800" b="1" i="1">
                <a:latin typeface="Times New Roman" pitchFamily="18" charset="0"/>
                <a:cs typeface="Times New Roman" pitchFamily="18" charset="0"/>
              </a:rPr>
              <a:t>	X-sugárzás	1895</a:t>
            </a:r>
          </a:p>
          <a:p>
            <a:r>
              <a:rPr lang="hu-HU" sz="2800" b="1" i="1">
                <a:latin typeface="Times New Roman" pitchFamily="18" charset="0"/>
                <a:cs typeface="Times New Roman" pitchFamily="18" charset="0"/>
              </a:rPr>
              <a:t>1901-ben elsőként megkapta a fizikai Nobel díjat </a:t>
            </a:r>
          </a:p>
          <a:p>
            <a:pPr algn="just"/>
            <a:r>
              <a:rPr lang="hu-HU" sz="2400" b="1" i="1">
                <a:latin typeface="Times New Roman" pitchFamily="18" charset="0"/>
                <a:cs typeface="Times New Roman" pitchFamily="18" charset="0"/>
              </a:rPr>
              <a:t>Lenard katódsugár csövével kísérletezve </a:t>
            </a:r>
            <a:r>
              <a:rPr lang="hu-HU" sz="2400" b="1" i="1" u="sng">
                <a:latin typeface="Times New Roman" pitchFamily="18" charset="0"/>
                <a:cs typeface="Times New Roman" pitchFamily="18" charset="0"/>
              </a:rPr>
              <a:t>1895-ben</a:t>
            </a:r>
            <a:r>
              <a:rPr lang="hu-HU" sz="2400" b="1" i="1">
                <a:latin typeface="Times New Roman" pitchFamily="18" charset="0"/>
                <a:cs typeface="Times New Roman" pitchFamily="18" charset="0"/>
              </a:rPr>
              <a:t> észrevette, hogy a csövön kívül egy másik sugárzás is megjelenik, mely azon kívül, hogy mutat hasonló tulajdonságokat az elektronsugárral (foszforeszkálás, fotóhatás), a tárgyakon is áthatol. Röntgen a felfedezett sugárzást X-sugárnak nevezte, de ma már  röntgensugárnak nevezzük. </a:t>
            </a:r>
          </a:p>
          <a:p>
            <a:endParaRPr lang="hu-HU" sz="2400" b="1" i="1">
              <a:latin typeface="Times New Roman" pitchFamily="18" charset="0"/>
              <a:cs typeface="Times New Roman" pitchFamily="18" charset="0"/>
            </a:endParaRPr>
          </a:p>
        </p:txBody>
      </p:sp>
      <p:pic>
        <p:nvPicPr>
          <p:cNvPr id="19461" name="Picture 8" descr="Wilhelm Conrad Röntgen Nobel díjának oklevele"/>
          <p:cNvPicPr>
            <a:picLocks noChangeAspect="1" noChangeArrowheads="1"/>
          </p:cNvPicPr>
          <p:nvPr/>
        </p:nvPicPr>
        <p:blipFill>
          <a:blip r:embed="rId4" cstate="print"/>
          <a:srcRect/>
          <a:stretch>
            <a:fillRect/>
          </a:stretch>
        </p:blipFill>
        <p:spPr bwMode="auto">
          <a:xfrm>
            <a:off x="7019925" y="3716338"/>
            <a:ext cx="3024188" cy="2846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hu-HU" b="1" i="1" dirty="0" smtClean="0">
                <a:latin typeface="Times New Roman" pitchFamily="18" charset="0"/>
                <a:cs typeface="Times New Roman" pitchFamily="18" charset="0"/>
              </a:rPr>
              <a:t>Röntgensugárzás keletkezése</a:t>
            </a:r>
          </a:p>
        </p:txBody>
      </p:sp>
      <p:sp>
        <p:nvSpPr>
          <p:cNvPr id="20483" name="Rectangle 3"/>
          <p:cNvSpPr>
            <a:spLocks noGrp="1" noChangeArrowheads="1"/>
          </p:cNvSpPr>
          <p:nvPr>
            <p:ph type="body" idx="1"/>
          </p:nvPr>
        </p:nvSpPr>
        <p:spPr/>
        <p:txBody>
          <a:bodyPr/>
          <a:lstStyle/>
          <a:p>
            <a:pPr algn="just" eaLnBrk="1" hangingPunct="1"/>
            <a:r>
              <a:rPr lang="hu-HU" sz="2800" b="1" i="1" smtClean="0">
                <a:latin typeface="Times New Roman" pitchFamily="18" charset="0"/>
                <a:cs typeface="Times New Roman" pitchFamily="18" charset="0"/>
              </a:rPr>
              <a:t>A Röntgen-sugárzás keletkezésében két különböző fizikai folyamat játszik szerepet:</a:t>
            </a:r>
          </a:p>
          <a:p>
            <a:pPr algn="just" eaLnBrk="1" hangingPunct="1">
              <a:buFontTx/>
              <a:buNone/>
            </a:pPr>
            <a:r>
              <a:rPr lang="hu-HU" sz="2800" b="1" i="1" smtClean="0">
                <a:latin typeface="Times New Roman" pitchFamily="18" charset="0"/>
                <a:cs typeface="Times New Roman" pitchFamily="18" charset="0"/>
              </a:rPr>
              <a:t> </a:t>
            </a:r>
          </a:p>
          <a:p>
            <a:pPr algn="just" eaLnBrk="1" hangingPunct="1">
              <a:buFontTx/>
              <a:buNone/>
            </a:pPr>
            <a:r>
              <a:rPr lang="hu-HU" sz="2800" b="1" i="1" smtClean="0">
                <a:latin typeface="Times New Roman" pitchFamily="18" charset="0"/>
                <a:cs typeface="Times New Roman" pitchFamily="18" charset="0"/>
              </a:rPr>
              <a:t>	1. gyors elektronok az anyagban történő lefékeződéskor bocsátják ki: ez a fékezési sugárzás, </a:t>
            </a:r>
          </a:p>
          <a:p>
            <a:pPr algn="just" eaLnBrk="1" hangingPunct="1">
              <a:buFontTx/>
              <a:buNone/>
            </a:pPr>
            <a:r>
              <a:rPr lang="hu-HU" sz="2800" b="1" i="1" smtClean="0">
                <a:latin typeface="Times New Roman" pitchFamily="18" charset="0"/>
                <a:cs typeface="Times New Roman" pitchFamily="18" charset="0"/>
              </a:rPr>
              <a:t>	2. az atomok belső elektronhéjára történő elektronátmenetkor sugárzódik ki. Ez utóbbi a karakterisztikus röntgensugárzás. </a:t>
            </a:r>
          </a:p>
          <a:p>
            <a:pPr eaLnBrk="1" hangingPunct="1"/>
            <a:endParaRPr lang="hu-HU" sz="2800" b="1" i="1" smtClean="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hu-HU" b="1" i="1" dirty="0" smtClean="0">
                <a:latin typeface="Times New Roman" pitchFamily="18" charset="0"/>
                <a:cs typeface="Times New Roman" pitchFamily="18" charset="0"/>
              </a:rPr>
              <a:t>Röntgensugárzás keletkezése</a:t>
            </a:r>
          </a:p>
        </p:txBody>
      </p:sp>
      <p:sp>
        <p:nvSpPr>
          <p:cNvPr id="21507" name="Rectangle 3"/>
          <p:cNvSpPr>
            <a:spLocks noGrp="1" noChangeArrowheads="1"/>
          </p:cNvSpPr>
          <p:nvPr>
            <p:ph type="body" idx="1"/>
          </p:nvPr>
        </p:nvSpPr>
        <p:spPr/>
        <p:txBody>
          <a:bodyPr/>
          <a:lstStyle/>
          <a:p>
            <a:pPr eaLnBrk="1" hangingPunct="1"/>
            <a:endParaRPr lang="hu-HU" smtClean="0"/>
          </a:p>
        </p:txBody>
      </p:sp>
      <p:pic>
        <p:nvPicPr>
          <p:cNvPr id="21508" name="Picture 5" descr="XCSO"/>
          <p:cNvPicPr>
            <a:picLocks noChangeAspect="1" noChangeArrowheads="1"/>
          </p:cNvPicPr>
          <p:nvPr/>
        </p:nvPicPr>
        <p:blipFill>
          <a:blip r:embed="rId3" cstate="print"/>
          <a:srcRect/>
          <a:stretch>
            <a:fillRect/>
          </a:stretch>
        </p:blipFill>
        <p:spPr bwMode="auto">
          <a:xfrm>
            <a:off x="1187450" y="1628775"/>
            <a:ext cx="6413500" cy="3638550"/>
          </a:xfrm>
          <a:prstGeom prst="rect">
            <a:avLst/>
          </a:prstGeom>
          <a:noFill/>
          <a:ln w="9525">
            <a:noFill/>
            <a:miter lim="800000"/>
            <a:headEnd/>
            <a:tailEnd/>
          </a:ln>
        </p:spPr>
      </p:pic>
      <p:sp>
        <p:nvSpPr>
          <p:cNvPr id="21509" name="Text Box 6"/>
          <p:cNvSpPr txBox="1">
            <a:spLocks noChangeArrowheads="1"/>
          </p:cNvSpPr>
          <p:nvPr/>
        </p:nvSpPr>
        <p:spPr bwMode="auto">
          <a:xfrm>
            <a:off x="1547813" y="5516563"/>
            <a:ext cx="6553200" cy="519112"/>
          </a:xfrm>
          <a:prstGeom prst="rect">
            <a:avLst/>
          </a:prstGeom>
          <a:noFill/>
          <a:ln w="9525">
            <a:noFill/>
            <a:miter lim="800000"/>
            <a:headEnd/>
            <a:tailEnd/>
          </a:ln>
        </p:spPr>
        <p:txBody>
          <a:bodyPr>
            <a:spAutoFit/>
          </a:bodyPr>
          <a:lstStyle/>
          <a:p>
            <a:pPr algn="ctr">
              <a:spcBef>
                <a:spcPct val="50000"/>
              </a:spcBef>
            </a:pPr>
            <a:r>
              <a:rPr lang="hu-HU" sz="2800" b="1" i="1">
                <a:latin typeface="Times New Roman" pitchFamily="18" charset="0"/>
                <a:cs typeface="Times New Roman" pitchFamily="18" charset="0"/>
              </a:rPr>
              <a:t>Röntgencső működésének elve</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hu-HU" b="1" i="1" dirty="0" smtClean="0">
                <a:latin typeface="Times New Roman" pitchFamily="18" charset="0"/>
                <a:cs typeface="Times New Roman" pitchFamily="18" charset="0"/>
              </a:rPr>
              <a:t>Fékezési röntgensugárzás keletkezése</a:t>
            </a:r>
          </a:p>
        </p:txBody>
      </p:sp>
      <p:sp>
        <p:nvSpPr>
          <p:cNvPr id="22531" name="Rectangle 3"/>
          <p:cNvSpPr>
            <a:spLocks noGrp="1" noChangeArrowheads="1"/>
          </p:cNvSpPr>
          <p:nvPr>
            <p:ph type="body" idx="1"/>
          </p:nvPr>
        </p:nvSpPr>
        <p:spPr>
          <a:xfrm>
            <a:off x="467544" y="1988840"/>
            <a:ext cx="8229600" cy="4525963"/>
          </a:xfrm>
        </p:spPr>
        <p:txBody>
          <a:bodyPr/>
          <a:lstStyle/>
          <a:p>
            <a:pPr algn="just" eaLnBrk="1" hangingPunct="1">
              <a:spcBef>
                <a:spcPts val="600"/>
              </a:spcBef>
              <a:spcAft>
                <a:spcPts val="600"/>
              </a:spcAft>
            </a:pPr>
            <a:r>
              <a:rPr lang="hu-HU" sz="2800" b="1" i="1" dirty="0" smtClean="0">
                <a:latin typeface="Times New Roman" pitchFamily="18" charset="0"/>
                <a:cs typeface="Times New Roman" pitchFamily="18" charset="0"/>
              </a:rPr>
              <a:t>A</a:t>
            </a:r>
            <a:r>
              <a:rPr lang="hu-HU" sz="2800" b="1" i="1" dirty="0" smtClean="0"/>
              <a:t> </a:t>
            </a:r>
            <a:r>
              <a:rPr lang="hu-HU" sz="2800" b="1" i="1" dirty="0" smtClean="0">
                <a:latin typeface="Times New Roman" pitchFamily="18" charset="0"/>
                <a:cs typeface="Times New Roman" pitchFamily="18" charset="0"/>
              </a:rPr>
              <a:t>röntgencsövekben az elektronágyúból jövő elektronokat nagy feszültséggel nagy sebességre gyorsítják, s ezek az elektronok egy nagy rendszámú anyagba (pl. wolfram) csapódva hirtelen lefékeződnek, és fékezési sugárzást bocsátanak ki. Egyes esetekben az anódot forgatják is, hogy az elektronok más és más helyen érjék. Ezáltal  a becsapódáskor keletkező hő nagyobb felületen oszlik el, és az anód anyaga nem hevül fel annyira. </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hu-HU" b="1" i="1" dirty="0" smtClean="0">
                <a:latin typeface="Times New Roman" pitchFamily="18" charset="0"/>
                <a:cs typeface="Times New Roman" pitchFamily="18" charset="0"/>
              </a:rPr>
              <a:t>Fékezési röntgensugárzás keletkezése</a:t>
            </a:r>
          </a:p>
        </p:txBody>
      </p:sp>
      <p:sp>
        <p:nvSpPr>
          <p:cNvPr id="1028" name="Rectangle 3"/>
          <p:cNvSpPr>
            <a:spLocks noGrp="1" noChangeArrowheads="1"/>
          </p:cNvSpPr>
          <p:nvPr>
            <p:ph type="body" idx="1"/>
          </p:nvPr>
        </p:nvSpPr>
        <p:spPr>
          <a:xfrm>
            <a:off x="323527" y="1412874"/>
            <a:ext cx="8569647" cy="5112469"/>
          </a:xfrm>
        </p:spPr>
        <p:txBody>
          <a:bodyPr/>
          <a:lstStyle/>
          <a:p>
            <a:pPr eaLnBrk="1" hangingPunct="1">
              <a:buFontTx/>
              <a:buNone/>
            </a:pPr>
            <a:r>
              <a:rPr lang="hu-HU" sz="2800" b="1" dirty="0" smtClean="0"/>
              <a:t>	</a:t>
            </a:r>
            <a:r>
              <a:rPr lang="hu-HU" sz="2800" b="1" i="1" u="sng" dirty="0" smtClean="0">
                <a:latin typeface="Times New Roman" pitchFamily="18" charset="0"/>
                <a:cs typeface="Times New Roman" pitchFamily="18" charset="0"/>
              </a:rPr>
              <a:t>Energetikailag:</a:t>
            </a:r>
          </a:p>
          <a:p>
            <a:pPr eaLnBrk="1" hangingPunct="1">
              <a:buFontTx/>
              <a:buNone/>
            </a:pPr>
            <a:r>
              <a:rPr lang="hu-HU" sz="2800" b="1" i="1" dirty="0" smtClean="0">
                <a:latin typeface="Times New Roman" pitchFamily="18" charset="0"/>
                <a:cs typeface="Times New Roman" pitchFamily="18" charset="0"/>
              </a:rPr>
              <a:t>Elektronon végzett munka</a:t>
            </a:r>
            <a:r>
              <a:rPr lang="hu-HU" b="1" i="1" dirty="0" smtClean="0">
                <a:latin typeface="Times New Roman" pitchFamily="18" charset="0"/>
                <a:cs typeface="Times New Roman" pitchFamily="18" charset="0"/>
              </a:rPr>
              <a:t>        </a:t>
            </a:r>
            <a:r>
              <a:rPr lang="hu-HU" sz="2800" b="1" i="1" dirty="0" smtClean="0">
                <a:latin typeface="Times New Roman" pitchFamily="18" charset="0"/>
                <a:cs typeface="Times New Roman" pitchFamily="18" charset="0"/>
              </a:rPr>
              <a:t>kinetikus energia</a:t>
            </a:r>
            <a:r>
              <a:rPr lang="hu-HU" i="1" dirty="0" smtClean="0">
                <a:latin typeface="Times New Roman" pitchFamily="18" charset="0"/>
                <a:cs typeface="Times New Roman" pitchFamily="18" charset="0"/>
              </a:rPr>
              <a:t>     </a:t>
            </a:r>
          </a:p>
          <a:p>
            <a:pPr eaLnBrk="1" hangingPunct="1">
              <a:buFontTx/>
              <a:buNone/>
            </a:pPr>
            <a:r>
              <a:rPr lang="hu-HU" sz="2800" b="1" i="1" dirty="0" smtClean="0">
                <a:latin typeface="Times New Roman" pitchFamily="18" charset="0"/>
                <a:cs typeface="Times New Roman" pitchFamily="18" charset="0"/>
              </a:rPr>
              <a:t>majd a fékezés során            fékezési sugárzás</a:t>
            </a:r>
          </a:p>
          <a:p>
            <a:pPr eaLnBrk="1" hangingPunct="1">
              <a:buFontTx/>
              <a:buNone/>
            </a:pPr>
            <a:endParaRPr lang="hu-HU" sz="2800" b="1" i="1" dirty="0" smtClean="0">
              <a:latin typeface="Times New Roman" pitchFamily="18" charset="0"/>
              <a:cs typeface="Times New Roman" pitchFamily="18" charset="0"/>
            </a:endParaRPr>
          </a:p>
          <a:p>
            <a:pPr eaLnBrk="1" hangingPunct="1">
              <a:buFontTx/>
              <a:buNone/>
            </a:pPr>
            <a:r>
              <a:rPr lang="hu-HU" sz="2800" b="1" i="1" dirty="0" smtClean="0">
                <a:latin typeface="Times New Roman" pitchFamily="18" charset="0"/>
                <a:cs typeface="Times New Roman" pitchFamily="18" charset="0"/>
              </a:rPr>
              <a:t>			 </a:t>
            </a:r>
          </a:p>
          <a:p>
            <a:pPr algn="just" eaLnBrk="1" hangingPunct="1">
              <a:buFontTx/>
              <a:buNone/>
            </a:pPr>
            <a:r>
              <a:rPr lang="hu-HU" i="1" dirty="0" smtClean="0">
                <a:latin typeface="Times New Roman" pitchFamily="18" charset="0"/>
                <a:cs typeface="Times New Roman" pitchFamily="18" charset="0"/>
              </a:rPr>
              <a:t>   </a:t>
            </a:r>
          </a:p>
          <a:p>
            <a:pPr algn="just" eaLnBrk="1" hangingPunct="1">
              <a:buFontTx/>
              <a:buNone/>
            </a:pPr>
            <a:r>
              <a:rPr lang="hu-HU" sz="2800" b="1" i="1" dirty="0" smtClean="0">
                <a:latin typeface="Times New Roman" pitchFamily="18" charset="0"/>
                <a:cs typeface="Times New Roman" pitchFamily="18" charset="0"/>
              </a:rPr>
              <a:t>Ha az e</a:t>
            </a:r>
            <a:r>
              <a:rPr lang="hu-HU" sz="2800" b="1" i="1" baseline="30000" dirty="0" smtClean="0">
                <a:latin typeface="Times New Roman" pitchFamily="18" charset="0"/>
                <a:cs typeface="Times New Roman" pitchFamily="18" charset="0"/>
              </a:rPr>
              <a:t>- </a:t>
            </a:r>
            <a:r>
              <a:rPr lang="hu-HU" sz="2800" b="1" i="1" dirty="0" smtClean="0">
                <a:latin typeface="Times New Roman" pitchFamily="18" charset="0"/>
                <a:cs typeface="Times New Roman" pitchFamily="18" charset="0"/>
              </a:rPr>
              <a:t>teljes energiáját sugárzás formájában veszti el, akkor keletkezik a legnagyobb energiájú foton.</a:t>
            </a:r>
          </a:p>
        </p:txBody>
      </p:sp>
      <p:sp>
        <p:nvSpPr>
          <p:cNvPr id="1029" name="AutoShape 6"/>
          <p:cNvSpPr>
            <a:spLocks noChangeArrowheads="1"/>
          </p:cNvSpPr>
          <p:nvPr/>
        </p:nvSpPr>
        <p:spPr bwMode="auto">
          <a:xfrm>
            <a:off x="7812088" y="2205038"/>
            <a:ext cx="431800" cy="71437"/>
          </a:xfrm>
          <a:prstGeom prst="rightArrow">
            <a:avLst>
              <a:gd name="adj1" fmla="val 50000"/>
              <a:gd name="adj2" fmla="val 151112"/>
            </a:avLst>
          </a:prstGeom>
          <a:solidFill>
            <a:schemeClr val="accent1"/>
          </a:solidFill>
          <a:ln w="9525">
            <a:solidFill>
              <a:schemeClr val="tx1"/>
            </a:solidFill>
            <a:miter lim="800000"/>
            <a:headEnd/>
            <a:tailEnd/>
          </a:ln>
        </p:spPr>
        <p:txBody>
          <a:bodyPr wrap="none" anchor="ctr"/>
          <a:lstStyle/>
          <a:p>
            <a:endParaRPr lang="hu-HU"/>
          </a:p>
        </p:txBody>
      </p:sp>
      <p:sp>
        <p:nvSpPr>
          <p:cNvPr id="1030" name="AutoShape 7"/>
          <p:cNvSpPr>
            <a:spLocks noChangeArrowheads="1"/>
          </p:cNvSpPr>
          <p:nvPr/>
        </p:nvSpPr>
        <p:spPr bwMode="auto">
          <a:xfrm>
            <a:off x="4356100" y="2205038"/>
            <a:ext cx="576263" cy="71437"/>
          </a:xfrm>
          <a:prstGeom prst="rightArrow">
            <a:avLst>
              <a:gd name="adj1" fmla="val 50000"/>
              <a:gd name="adj2" fmla="val 201668"/>
            </a:avLst>
          </a:prstGeom>
          <a:solidFill>
            <a:schemeClr val="accent1"/>
          </a:solidFill>
          <a:ln w="9525">
            <a:solidFill>
              <a:schemeClr val="tx1"/>
            </a:solidFill>
            <a:miter lim="800000"/>
            <a:headEnd/>
            <a:tailEnd/>
          </a:ln>
        </p:spPr>
        <p:txBody>
          <a:bodyPr wrap="none" anchor="ctr"/>
          <a:lstStyle/>
          <a:p>
            <a:endParaRPr lang="hu-HU"/>
          </a:p>
        </p:txBody>
      </p:sp>
      <p:sp>
        <p:nvSpPr>
          <p:cNvPr id="1031" name="AutoShape 9"/>
          <p:cNvSpPr>
            <a:spLocks noChangeArrowheads="1"/>
          </p:cNvSpPr>
          <p:nvPr/>
        </p:nvSpPr>
        <p:spPr bwMode="auto">
          <a:xfrm>
            <a:off x="3635375" y="2781300"/>
            <a:ext cx="647700" cy="71438"/>
          </a:xfrm>
          <a:prstGeom prst="rightArrow">
            <a:avLst>
              <a:gd name="adj1" fmla="val 50000"/>
              <a:gd name="adj2" fmla="val 222342"/>
            </a:avLst>
          </a:prstGeom>
          <a:solidFill>
            <a:schemeClr val="accent1"/>
          </a:solidFill>
          <a:ln w="9525">
            <a:solidFill>
              <a:schemeClr val="tx1"/>
            </a:solidFill>
            <a:miter lim="800000"/>
            <a:headEnd/>
            <a:tailEnd/>
          </a:ln>
        </p:spPr>
        <p:txBody>
          <a:bodyPr wrap="none" anchor="ctr"/>
          <a:lstStyle/>
          <a:p>
            <a:endParaRPr lang="hu-HU"/>
          </a:p>
        </p:txBody>
      </p:sp>
      <p:sp>
        <p:nvSpPr>
          <p:cNvPr id="1032" name="Rectangle 16"/>
          <p:cNvSpPr>
            <a:spLocks noChangeArrowheads="1"/>
          </p:cNvSpPr>
          <p:nvPr/>
        </p:nvSpPr>
        <p:spPr bwMode="auto">
          <a:xfrm>
            <a:off x="0" y="3176588"/>
            <a:ext cx="9144000" cy="0"/>
          </a:xfrm>
          <a:prstGeom prst="rect">
            <a:avLst/>
          </a:prstGeom>
          <a:noFill/>
          <a:ln w="9525">
            <a:noFill/>
            <a:miter lim="800000"/>
            <a:headEnd/>
            <a:tailEnd/>
          </a:ln>
        </p:spPr>
        <p:txBody>
          <a:bodyPr wrap="none" anchor="ctr">
            <a:spAutoFit/>
          </a:bodyPr>
          <a:lstStyle/>
          <a:p>
            <a:endParaRPr lang="hu-HU"/>
          </a:p>
        </p:txBody>
      </p:sp>
      <p:graphicFrame>
        <p:nvGraphicFramePr>
          <p:cNvPr id="1026" name="Object 15"/>
          <p:cNvGraphicFramePr>
            <a:graphicFrameLocks noChangeAspect="1"/>
          </p:cNvGraphicFramePr>
          <p:nvPr/>
        </p:nvGraphicFramePr>
        <p:xfrm>
          <a:off x="2987675" y="3429000"/>
          <a:ext cx="2230438" cy="782638"/>
        </p:xfrm>
        <a:graphic>
          <a:graphicData uri="http://schemas.openxmlformats.org/presentationml/2006/ole">
            <p:oleObj spid="_x0000_s163842" name="Egyenlet" r:id="rId4" imgW="1435100" imgH="508000" progId="Equation.3">
              <p:embed/>
            </p:oleObj>
          </a:graphicData>
        </a:graphic>
      </p:graphicFrame>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2"/>
          <p:cNvSpPr>
            <a:spLocks noGrp="1" noChangeArrowheads="1"/>
          </p:cNvSpPr>
          <p:nvPr>
            <p:ph type="title"/>
          </p:nvPr>
        </p:nvSpPr>
        <p:spPr>
          <a:xfrm>
            <a:off x="468313" y="620713"/>
            <a:ext cx="8218487" cy="796925"/>
          </a:xfrm>
        </p:spPr>
        <p:txBody>
          <a:bodyPr/>
          <a:lstStyle/>
          <a:p>
            <a:pPr eaLnBrk="1" hangingPunct="1"/>
            <a:r>
              <a:rPr lang="hu-HU" b="1" i="1" dirty="0" smtClean="0">
                <a:latin typeface="Times New Roman" pitchFamily="18" charset="0"/>
                <a:cs typeface="Times New Roman" pitchFamily="18" charset="0"/>
              </a:rPr>
              <a:t>Fékezési röntgensugárzás keletkezése</a:t>
            </a:r>
          </a:p>
        </p:txBody>
      </p:sp>
      <p:sp>
        <p:nvSpPr>
          <p:cNvPr id="2056" name="Rectangle 3"/>
          <p:cNvSpPr>
            <a:spLocks noGrp="1" noChangeArrowheads="1"/>
          </p:cNvSpPr>
          <p:nvPr>
            <p:ph type="body" idx="1"/>
          </p:nvPr>
        </p:nvSpPr>
        <p:spPr>
          <a:xfrm>
            <a:off x="468313" y="2332038"/>
            <a:ext cx="8229600" cy="4525962"/>
          </a:xfrm>
        </p:spPr>
        <p:txBody>
          <a:bodyPr/>
          <a:lstStyle/>
          <a:p>
            <a:pPr algn="just" eaLnBrk="1" hangingPunct="1">
              <a:buFontTx/>
              <a:buNone/>
            </a:pPr>
            <a:r>
              <a:rPr lang="hu-HU" sz="2800" b="1" i="1" smtClean="0">
                <a:latin typeface="Times New Roman" pitchFamily="18" charset="0"/>
                <a:cs typeface="Times New Roman" pitchFamily="18" charset="0"/>
              </a:rPr>
              <a:t>Nagyobb feszültséghez rövidebb hullámhosszú alsó határ tartozik:</a:t>
            </a:r>
          </a:p>
          <a:p>
            <a:pPr algn="just" eaLnBrk="1" hangingPunct="1">
              <a:buFontTx/>
              <a:buNone/>
            </a:pPr>
            <a:endParaRPr lang="hu-HU" sz="2800" b="1" i="1" smtClean="0"/>
          </a:p>
          <a:p>
            <a:pPr algn="just" eaLnBrk="1" hangingPunct="1">
              <a:buFontTx/>
              <a:buNone/>
            </a:pPr>
            <a:endParaRPr lang="hu-HU" b="1" smtClean="0"/>
          </a:p>
          <a:p>
            <a:pPr algn="just" eaLnBrk="1" hangingPunct="1">
              <a:buFontTx/>
              <a:buNone/>
            </a:pPr>
            <a:endParaRPr lang="hu-HU" b="1" smtClean="0"/>
          </a:p>
          <a:p>
            <a:pPr algn="just" eaLnBrk="1" hangingPunct="1">
              <a:buFontTx/>
              <a:buNone/>
            </a:pPr>
            <a:endParaRPr lang="hu-HU" b="1" smtClean="0"/>
          </a:p>
        </p:txBody>
      </p:sp>
      <p:graphicFrame>
        <p:nvGraphicFramePr>
          <p:cNvPr id="2050" name="Object 4"/>
          <p:cNvGraphicFramePr>
            <a:graphicFrameLocks noChangeAspect="1"/>
          </p:cNvGraphicFramePr>
          <p:nvPr/>
        </p:nvGraphicFramePr>
        <p:xfrm>
          <a:off x="1187450" y="2428875"/>
          <a:ext cx="6716713" cy="4429125"/>
        </p:xfrm>
        <a:graphic>
          <a:graphicData uri="http://schemas.openxmlformats.org/presentationml/2006/ole">
            <p:oleObj spid="_x0000_s164866" name="Equation" r:id="rId4" imgW="114120" imgH="215640" progId="Equation.3">
              <p:embed/>
            </p:oleObj>
          </a:graphicData>
        </a:graphic>
      </p:graphicFrame>
      <p:sp>
        <p:nvSpPr>
          <p:cNvPr id="2057" name="Rectangle 7"/>
          <p:cNvSpPr>
            <a:spLocks noChangeArrowheads="1"/>
          </p:cNvSpPr>
          <p:nvPr/>
        </p:nvSpPr>
        <p:spPr bwMode="auto">
          <a:xfrm>
            <a:off x="0" y="836613"/>
            <a:ext cx="9144000" cy="0"/>
          </a:xfrm>
          <a:prstGeom prst="rect">
            <a:avLst/>
          </a:prstGeom>
          <a:noFill/>
          <a:ln w="9525">
            <a:noFill/>
            <a:miter lim="800000"/>
            <a:headEnd/>
            <a:tailEnd/>
          </a:ln>
        </p:spPr>
        <p:txBody>
          <a:bodyPr wrap="none" anchor="ctr">
            <a:spAutoFit/>
          </a:bodyPr>
          <a:lstStyle/>
          <a:p>
            <a:endParaRPr lang="hu-HU"/>
          </a:p>
        </p:txBody>
      </p:sp>
      <p:graphicFrame>
        <p:nvGraphicFramePr>
          <p:cNvPr id="2051" name="Object 6"/>
          <p:cNvGraphicFramePr>
            <a:graphicFrameLocks noChangeAspect="1"/>
          </p:cNvGraphicFramePr>
          <p:nvPr/>
        </p:nvGraphicFramePr>
        <p:xfrm>
          <a:off x="1331913" y="4005263"/>
          <a:ext cx="1263650" cy="368300"/>
        </p:xfrm>
        <a:graphic>
          <a:graphicData uri="http://schemas.openxmlformats.org/presentationml/2006/ole">
            <p:oleObj spid="_x0000_s164867" name="Egyenlet" r:id="rId5" imgW="749160" imgH="215640" progId="Equation.3">
              <p:embed/>
            </p:oleObj>
          </a:graphicData>
        </a:graphic>
      </p:graphicFrame>
      <p:sp>
        <p:nvSpPr>
          <p:cNvPr id="2058" name="Rectangle 9"/>
          <p:cNvSpPr>
            <a:spLocks noChangeArrowheads="1"/>
          </p:cNvSpPr>
          <p:nvPr/>
        </p:nvSpPr>
        <p:spPr bwMode="auto">
          <a:xfrm>
            <a:off x="0" y="3148013"/>
            <a:ext cx="9144000" cy="0"/>
          </a:xfrm>
          <a:prstGeom prst="rect">
            <a:avLst/>
          </a:prstGeom>
          <a:noFill/>
          <a:ln w="9525">
            <a:noFill/>
            <a:miter lim="800000"/>
            <a:headEnd/>
            <a:tailEnd/>
          </a:ln>
        </p:spPr>
        <p:txBody>
          <a:bodyPr wrap="none" anchor="ctr">
            <a:spAutoFit/>
          </a:bodyPr>
          <a:lstStyle/>
          <a:p>
            <a:endParaRPr lang="hu-HU"/>
          </a:p>
        </p:txBody>
      </p:sp>
      <p:graphicFrame>
        <p:nvGraphicFramePr>
          <p:cNvPr id="2052" name="Object 8"/>
          <p:cNvGraphicFramePr>
            <a:graphicFrameLocks noChangeAspect="1"/>
          </p:cNvGraphicFramePr>
          <p:nvPr/>
        </p:nvGraphicFramePr>
        <p:xfrm>
          <a:off x="2987675" y="3789363"/>
          <a:ext cx="993775" cy="809625"/>
        </p:xfrm>
        <a:graphic>
          <a:graphicData uri="http://schemas.openxmlformats.org/presentationml/2006/ole">
            <p:oleObj spid="_x0000_s164868" name="Egyenlet" r:id="rId6" imgW="558800" imgH="558800" progId="Equation.3">
              <p:embed/>
            </p:oleObj>
          </a:graphicData>
        </a:graphic>
      </p:graphicFrame>
      <p:sp>
        <p:nvSpPr>
          <p:cNvPr id="2059" name="Rectangle 11"/>
          <p:cNvSpPr>
            <a:spLocks noChangeArrowheads="1"/>
          </p:cNvSpPr>
          <p:nvPr/>
        </p:nvSpPr>
        <p:spPr bwMode="auto">
          <a:xfrm>
            <a:off x="0" y="3148013"/>
            <a:ext cx="9144000" cy="0"/>
          </a:xfrm>
          <a:prstGeom prst="rect">
            <a:avLst/>
          </a:prstGeom>
          <a:noFill/>
          <a:ln w="9525">
            <a:noFill/>
            <a:miter lim="800000"/>
            <a:headEnd/>
            <a:tailEnd/>
          </a:ln>
        </p:spPr>
        <p:txBody>
          <a:bodyPr wrap="none" anchor="ctr">
            <a:spAutoFit/>
          </a:bodyPr>
          <a:lstStyle/>
          <a:p>
            <a:endParaRPr lang="hu-HU"/>
          </a:p>
        </p:txBody>
      </p:sp>
      <p:graphicFrame>
        <p:nvGraphicFramePr>
          <p:cNvPr id="2053" name="Object 10"/>
          <p:cNvGraphicFramePr>
            <a:graphicFrameLocks noChangeAspect="1"/>
          </p:cNvGraphicFramePr>
          <p:nvPr/>
        </p:nvGraphicFramePr>
        <p:xfrm>
          <a:off x="4500563" y="3789363"/>
          <a:ext cx="1343025" cy="900112"/>
        </p:xfrm>
        <a:graphic>
          <a:graphicData uri="http://schemas.openxmlformats.org/presentationml/2006/ole">
            <p:oleObj spid="_x0000_s164869" name="Egyenlet" r:id="rId7" imgW="838200" imgH="558800" progId="Equation.3">
              <p:embed/>
            </p:oleObj>
          </a:graphicData>
        </a:graphic>
      </p:graphicFrame>
      <p:sp>
        <p:nvSpPr>
          <p:cNvPr id="2060" name="Rectangle 13"/>
          <p:cNvSpPr>
            <a:spLocks noChangeArrowheads="1"/>
          </p:cNvSpPr>
          <p:nvPr/>
        </p:nvSpPr>
        <p:spPr bwMode="auto">
          <a:xfrm>
            <a:off x="179388" y="3284538"/>
            <a:ext cx="9144000" cy="73025"/>
          </a:xfrm>
          <a:prstGeom prst="rect">
            <a:avLst/>
          </a:prstGeom>
          <a:noFill/>
          <a:ln w="9525">
            <a:noFill/>
            <a:miter lim="800000"/>
            <a:headEnd/>
            <a:tailEnd/>
          </a:ln>
        </p:spPr>
        <p:txBody>
          <a:bodyPr anchor="ctr">
            <a:spAutoFit/>
          </a:bodyPr>
          <a:lstStyle/>
          <a:p>
            <a:endParaRPr lang="hu-HU"/>
          </a:p>
        </p:txBody>
      </p:sp>
      <p:graphicFrame>
        <p:nvGraphicFramePr>
          <p:cNvPr id="2054" name="Object 12"/>
          <p:cNvGraphicFramePr>
            <a:graphicFrameLocks noChangeAspect="1"/>
          </p:cNvGraphicFramePr>
          <p:nvPr/>
        </p:nvGraphicFramePr>
        <p:xfrm>
          <a:off x="6443663" y="3860800"/>
          <a:ext cx="1771650" cy="706438"/>
        </p:xfrm>
        <a:graphic>
          <a:graphicData uri="http://schemas.openxmlformats.org/presentationml/2006/ole">
            <p:oleObj spid="_x0000_s164870" name="Egyenlet" r:id="rId8" imgW="1270000" imgH="508000" progId="Equation.3">
              <p:embed/>
            </p:oleObj>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Alapértelmezett terv">
  <a:themeElements>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2016</TotalTime>
  <Words>2267</Words>
  <Application>Microsoft Office PowerPoint</Application>
  <PresentationFormat>Diavetítés a képernyőre (4:3 oldalarány)</PresentationFormat>
  <Paragraphs>706</Paragraphs>
  <Slides>112</Slides>
  <Notes>112</Notes>
  <HiddenSlides>0</HiddenSlides>
  <MMClips>0</MMClips>
  <ScaleCrop>false</ScaleCrop>
  <HeadingPairs>
    <vt:vector size="6" baseType="variant">
      <vt:variant>
        <vt:lpstr>Téma</vt:lpstr>
      </vt:variant>
      <vt:variant>
        <vt:i4>1</vt:i4>
      </vt:variant>
      <vt:variant>
        <vt:lpstr>Beágyazott OLE kiszolgálók</vt:lpstr>
      </vt:variant>
      <vt:variant>
        <vt:i4>3</vt:i4>
      </vt:variant>
      <vt:variant>
        <vt:lpstr>Diacímek</vt:lpstr>
      </vt:variant>
      <vt:variant>
        <vt:i4>112</vt:i4>
      </vt:variant>
    </vt:vector>
  </HeadingPairs>
  <TitlesOfParts>
    <vt:vector size="116" baseType="lpstr">
      <vt:lpstr>Alapértelmezett terv</vt:lpstr>
      <vt:lpstr>Csomag</vt:lpstr>
      <vt:lpstr>Egyenlet</vt:lpstr>
      <vt:lpstr>Equation</vt:lpstr>
      <vt:lpstr>FIZIKAI ALAPISMERETEK</vt:lpstr>
      <vt:lpstr>2. dia</vt:lpstr>
      <vt:lpstr>Amiről szó lesz a félév során: A fizika nagy fejezetei:</vt:lpstr>
      <vt:lpstr>MECHANIKA</vt:lpstr>
      <vt:lpstr>MECHANIKA</vt:lpstr>
      <vt:lpstr>MECHANIKA</vt:lpstr>
      <vt:lpstr>MECHANIKA</vt:lpstr>
      <vt:lpstr>MECHANIKA</vt:lpstr>
      <vt:lpstr>MECHANIKA</vt:lpstr>
      <vt:lpstr>MECHANIKA</vt:lpstr>
      <vt:lpstr> MECHANIKA </vt:lpstr>
      <vt:lpstr>MECHANIKA</vt:lpstr>
      <vt:lpstr> MECHANIKA </vt:lpstr>
      <vt:lpstr>MECHANIKA </vt:lpstr>
      <vt:lpstr>MECHANIKA</vt:lpstr>
      <vt:lpstr>MECHANIKA</vt:lpstr>
      <vt:lpstr>MECHANIKA</vt:lpstr>
      <vt:lpstr>MECHANIKA</vt:lpstr>
      <vt:lpstr>MECHANIKA</vt:lpstr>
      <vt:lpstr>MECHANIKA</vt:lpstr>
      <vt:lpstr>TERMODINAMIKA (HŐTAN)</vt:lpstr>
      <vt:lpstr>TERMODINAMIKA (HŐTAN)</vt:lpstr>
      <vt:lpstr>TERMODINAMIKA (HŐTAN)</vt:lpstr>
      <vt:lpstr>TERMODINAMIKA (HŐTAN)</vt:lpstr>
      <vt:lpstr>TERMODINAMIKA (HŐTAN)</vt:lpstr>
      <vt:lpstr>ELEKTROMOSSÁG</vt:lpstr>
      <vt:lpstr>ELEKTROMOSSÁG</vt:lpstr>
      <vt:lpstr>ELEKTROMOSSÁG</vt:lpstr>
      <vt:lpstr>ELEKTROMOSSÁG  </vt:lpstr>
      <vt:lpstr>ELEKTROMOSSÁG</vt:lpstr>
      <vt:lpstr>ELEKTROMOSSÁG</vt:lpstr>
      <vt:lpstr>ELEKTROMOSSÁG</vt:lpstr>
      <vt:lpstr>ELEKTROMOSSÁG</vt:lpstr>
      <vt:lpstr>ELEKTROMOSSÁG</vt:lpstr>
      <vt:lpstr>ELEKTROMOSSÁG</vt:lpstr>
      <vt:lpstr>ELEKTROMOSSÁG</vt:lpstr>
      <vt:lpstr>ELEKTROMOSSÁG</vt:lpstr>
      <vt:lpstr>ELEKTROMOSSÁG</vt:lpstr>
      <vt:lpstr>ELEKTROMOSSÁG</vt:lpstr>
      <vt:lpstr>ELEKTROMOSSÁG</vt:lpstr>
      <vt:lpstr>ELEKTROMOSSÁG</vt:lpstr>
      <vt:lpstr>ELEKTROMOSSÁG</vt:lpstr>
      <vt:lpstr>ELEKTROMOSSÁG</vt:lpstr>
      <vt:lpstr>ELEKTROMOSSÁG</vt:lpstr>
      <vt:lpstr>MÁGNESEK</vt:lpstr>
      <vt:lpstr>MÁGNESEK</vt:lpstr>
      <vt:lpstr>MÁGNESEK</vt:lpstr>
      <vt:lpstr>MÁGNESEK</vt:lpstr>
      <vt:lpstr>MÁGNESEK</vt:lpstr>
      <vt:lpstr>MÁGNESEK</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ATOMFIZIKA</vt:lpstr>
      <vt:lpstr>ATOMFIZIKA</vt:lpstr>
      <vt:lpstr>Természetes sugárterhelés </vt:lpstr>
      <vt:lpstr>ATOMFIZIKA</vt:lpstr>
      <vt:lpstr>ATOMFIZIKA</vt:lpstr>
      <vt:lpstr>ATOMFIZIKA</vt:lpstr>
      <vt:lpstr>ATOMFIZIKA</vt:lpstr>
      <vt:lpstr>ATOMFIZIKA</vt:lpstr>
      <vt:lpstr>ATOMFIZIKA</vt:lpstr>
      <vt:lpstr>ATOMFIZIKA</vt:lpstr>
      <vt:lpstr>ATOMFIZIKA</vt:lpstr>
      <vt:lpstr>ATOMFIZIKA</vt:lpstr>
      <vt:lpstr>Röntgensugárzás keletkezése</vt:lpstr>
      <vt:lpstr>Röntgensugárzás keletkezése</vt:lpstr>
      <vt:lpstr>Röntgensugárzás keletkezése</vt:lpstr>
      <vt:lpstr>Fékezési röntgensugárzás keletkezése</vt:lpstr>
      <vt:lpstr>Fékezési röntgensugárzás keletkezése</vt:lpstr>
      <vt:lpstr>Fékezési röntgensugárzás keletkezése</vt:lpstr>
      <vt:lpstr>Karakterisztikus röntgensugárzás keletkezése</vt:lpstr>
      <vt:lpstr>Karakterisztikus röntgensugárzás keletkezése</vt:lpstr>
      <vt:lpstr>Karakterisztikus röntgensugárzás keletkezése</vt:lpstr>
      <vt:lpstr>Karakterisztikus röntgensugárzás alkalmazása</vt:lpstr>
      <vt:lpstr>Karakterisztikus röntgensugárzás alkalmazása</vt:lpstr>
      <vt:lpstr>Röntgensugarak abszorpciója</vt:lpstr>
      <vt:lpstr>Röntgensugarak abszorpciója</vt:lpstr>
      <vt:lpstr>Röntgensugarak abszorpciója</vt:lpstr>
      <vt:lpstr>Röntgensugarak abszorpciója</vt:lpstr>
      <vt:lpstr>Orvosi alkalmazások</vt:lpstr>
      <vt:lpstr>Orvosi alkalmazások</vt:lpstr>
      <vt:lpstr>Orvosi alkalmazások</vt:lpstr>
      <vt:lpstr>Orvosi alkalmazások</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FIZIKAI ALAPISMERETEK</dc:title>
  <dc:creator>Varga Klára</dc:creator>
  <cp:lastModifiedBy>Klári</cp:lastModifiedBy>
  <cp:revision>183</cp:revision>
  <dcterms:created xsi:type="dcterms:W3CDTF">2007-09-14T08:45:09Z</dcterms:created>
  <dcterms:modified xsi:type="dcterms:W3CDTF">2013-11-19T11:01:19Z</dcterms:modified>
</cp:coreProperties>
</file>